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7" r:id="rId2"/>
    <p:sldMasterId id="2147483679" r:id="rId3"/>
    <p:sldMasterId id="2147483686" r:id="rId4"/>
  </p:sldMasterIdLst>
  <p:notesMasterIdLst>
    <p:notesMasterId r:id="rId19"/>
  </p:notesMasterIdLst>
  <p:handoutMasterIdLst>
    <p:handoutMasterId r:id="rId20"/>
  </p:handoutMasterIdLst>
  <p:sldIdLst>
    <p:sldId id="266" r:id="rId5"/>
    <p:sldId id="265" r:id="rId6"/>
    <p:sldId id="259" r:id="rId7"/>
    <p:sldId id="260" r:id="rId8"/>
    <p:sldId id="279" r:id="rId9"/>
    <p:sldId id="261" r:id="rId10"/>
    <p:sldId id="262" r:id="rId11"/>
    <p:sldId id="276" r:id="rId12"/>
    <p:sldId id="277" r:id="rId13"/>
    <p:sldId id="278" r:id="rId14"/>
    <p:sldId id="268" r:id="rId15"/>
    <p:sldId id="270" r:id="rId16"/>
    <p:sldId id="271" r:id="rId17"/>
    <p:sldId id="275"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0" d="100"/>
          <a:sy n="100" d="100"/>
        </p:scale>
        <p:origin x="1836" y="90"/>
      </p:cViewPr>
      <p:guideLst>
        <p:guide orient="horz" pos="2160"/>
        <p:guide pos="2880"/>
      </p:guideLst>
    </p:cSldViewPr>
  </p:slideViewPr>
  <p:notesTextViewPr>
    <p:cViewPr>
      <p:scale>
        <a:sx n="1" d="1"/>
        <a:sy n="1" d="1"/>
      </p:scale>
      <p:origin x="0" y="0"/>
    </p:cViewPr>
  </p:notesTextViewPr>
  <p:notesViewPr>
    <p:cSldViewPr>
      <p:cViewPr varScale="1">
        <p:scale>
          <a:sx n="79" d="100"/>
          <a:sy n="79" d="100"/>
        </p:scale>
        <p:origin x="-280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DOELAP Assessor Training	</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r>
              <a:rPr lang="en-US" dirty="0"/>
              <a:t>10/05/15</a:t>
            </a:r>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6DC4819-A892-40D2-9595-1F3907A48D81}" type="slidenum">
              <a:rPr lang="en-US" smtClean="0"/>
              <a:t>‹#›</a:t>
            </a:fld>
            <a:endParaRPr lang="en-US"/>
          </a:p>
        </p:txBody>
      </p:sp>
    </p:spTree>
    <p:extLst>
      <p:ext uri="{BB962C8B-B14F-4D97-AF65-F5344CB8AC3E}">
        <p14:creationId xmlns:p14="http://schemas.microsoft.com/office/powerpoint/2010/main" val="4878731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241F803-3CCB-458D-8D21-FE48F9E17989}" type="datetimeFigureOut">
              <a:rPr lang="en-US" smtClean="0"/>
              <a:t>8/29/2024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60BFFFD-8E62-4563-96D5-976E0BED7F42}" type="slidenum">
              <a:rPr lang="en-US" smtClean="0"/>
              <a:t>‹#›</a:t>
            </a:fld>
            <a:endParaRPr lang="en-US"/>
          </a:p>
        </p:txBody>
      </p:sp>
    </p:spTree>
    <p:extLst>
      <p:ext uri="{BB962C8B-B14F-4D97-AF65-F5344CB8AC3E}">
        <p14:creationId xmlns:p14="http://schemas.microsoft.com/office/powerpoint/2010/main" val="16225150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6"/>
          <p:cNvSpPr>
            <a:spLocks noGrp="1" noChangeArrowheads="1"/>
          </p:cNvSpPr>
          <p:nvPr>
            <p:ph type="ftr" sz="quarter" idx="4"/>
          </p:nvPr>
        </p:nvSpPr>
        <p:spPr>
          <a:noFill/>
        </p:spPr>
        <p:txBody>
          <a:bodyPr/>
          <a:lstStyle>
            <a:lvl1pPr defTabSz="887671">
              <a:defRPr>
                <a:solidFill>
                  <a:schemeClr val="tx1"/>
                </a:solidFill>
                <a:latin typeface="Arial" charset="0"/>
              </a:defRPr>
            </a:lvl1pPr>
            <a:lvl2pPr marL="749874" indent="-288413" defTabSz="887671">
              <a:defRPr>
                <a:solidFill>
                  <a:schemeClr val="tx1"/>
                </a:solidFill>
                <a:latin typeface="Arial" charset="0"/>
              </a:defRPr>
            </a:lvl2pPr>
            <a:lvl3pPr marL="1153653" indent="-230730" defTabSz="887671">
              <a:defRPr>
                <a:solidFill>
                  <a:schemeClr val="tx1"/>
                </a:solidFill>
                <a:latin typeface="Arial" charset="0"/>
              </a:defRPr>
            </a:lvl3pPr>
            <a:lvl4pPr marL="1615113" indent="-230730" defTabSz="887671">
              <a:defRPr>
                <a:solidFill>
                  <a:schemeClr val="tx1"/>
                </a:solidFill>
                <a:latin typeface="Arial" charset="0"/>
              </a:defRPr>
            </a:lvl4pPr>
            <a:lvl5pPr marL="2076574" indent="-230730" defTabSz="887671">
              <a:defRPr>
                <a:solidFill>
                  <a:schemeClr val="tx1"/>
                </a:solidFill>
                <a:latin typeface="Arial" charset="0"/>
              </a:defRPr>
            </a:lvl5pPr>
            <a:lvl6pPr marL="2538035" indent="-230730" defTabSz="887671" eaLnBrk="0" fontAlgn="base" hangingPunct="0">
              <a:spcBef>
                <a:spcPct val="0"/>
              </a:spcBef>
              <a:spcAft>
                <a:spcPct val="0"/>
              </a:spcAft>
              <a:defRPr>
                <a:solidFill>
                  <a:schemeClr val="tx1"/>
                </a:solidFill>
                <a:latin typeface="Arial" charset="0"/>
              </a:defRPr>
            </a:lvl6pPr>
            <a:lvl7pPr marL="2999496" indent="-230730" defTabSz="887671" eaLnBrk="0" fontAlgn="base" hangingPunct="0">
              <a:spcBef>
                <a:spcPct val="0"/>
              </a:spcBef>
              <a:spcAft>
                <a:spcPct val="0"/>
              </a:spcAft>
              <a:defRPr>
                <a:solidFill>
                  <a:schemeClr val="tx1"/>
                </a:solidFill>
                <a:latin typeface="Arial" charset="0"/>
              </a:defRPr>
            </a:lvl7pPr>
            <a:lvl8pPr marL="3460957" indent="-230730" defTabSz="887671" eaLnBrk="0" fontAlgn="base" hangingPunct="0">
              <a:spcBef>
                <a:spcPct val="0"/>
              </a:spcBef>
              <a:spcAft>
                <a:spcPct val="0"/>
              </a:spcAft>
              <a:defRPr>
                <a:solidFill>
                  <a:schemeClr val="tx1"/>
                </a:solidFill>
                <a:latin typeface="Arial" charset="0"/>
              </a:defRPr>
            </a:lvl8pPr>
            <a:lvl9pPr marL="3922417" indent="-230730" defTabSz="887671" eaLnBrk="0" fontAlgn="base" hangingPunct="0">
              <a:spcBef>
                <a:spcPct val="0"/>
              </a:spcBef>
              <a:spcAft>
                <a:spcPct val="0"/>
              </a:spcAft>
              <a:defRPr>
                <a:solidFill>
                  <a:schemeClr val="tx1"/>
                </a:solidFill>
                <a:latin typeface="Arial" charset="0"/>
              </a:defRPr>
            </a:lvl9pPr>
          </a:lstStyle>
          <a:p>
            <a:r>
              <a:rPr lang="en-US" altLang="en-US">
                <a:latin typeface="Times New Roman" pitchFamily="18" charset="0"/>
              </a:rPr>
              <a:t>DOELAP Assessor Training</a:t>
            </a:r>
          </a:p>
        </p:txBody>
      </p:sp>
      <p:sp>
        <p:nvSpPr>
          <p:cNvPr id="33795" name="Rectangle 7"/>
          <p:cNvSpPr>
            <a:spLocks noGrp="1" noChangeArrowheads="1"/>
          </p:cNvSpPr>
          <p:nvPr>
            <p:ph type="sldNum" sz="quarter" idx="5"/>
          </p:nvPr>
        </p:nvSpPr>
        <p:spPr>
          <a:noFill/>
        </p:spPr>
        <p:txBody>
          <a:bodyPr/>
          <a:lstStyle>
            <a:lvl1pPr defTabSz="887671">
              <a:defRPr>
                <a:solidFill>
                  <a:schemeClr val="tx1"/>
                </a:solidFill>
                <a:latin typeface="Arial" charset="0"/>
              </a:defRPr>
            </a:lvl1pPr>
            <a:lvl2pPr marL="749874" indent="-288413" defTabSz="887671">
              <a:defRPr>
                <a:solidFill>
                  <a:schemeClr val="tx1"/>
                </a:solidFill>
                <a:latin typeface="Arial" charset="0"/>
              </a:defRPr>
            </a:lvl2pPr>
            <a:lvl3pPr marL="1153653" indent="-230730" defTabSz="887671">
              <a:defRPr>
                <a:solidFill>
                  <a:schemeClr val="tx1"/>
                </a:solidFill>
                <a:latin typeface="Arial" charset="0"/>
              </a:defRPr>
            </a:lvl3pPr>
            <a:lvl4pPr marL="1615113" indent="-230730" defTabSz="887671">
              <a:defRPr>
                <a:solidFill>
                  <a:schemeClr val="tx1"/>
                </a:solidFill>
                <a:latin typeface="Arial" charset="0"/>
              </a:defRPr>
            </a:lvl4pPr>
            <a:lvl5pPr marL="2076574" indent="-230730" defTabSz="887671">
              <a:defRPr>
                <a:solidFill>
                  <a:schemeClr val="tx1"/>
                </a:solidFill>
                <a:latin typeface="Arial" charset="0"/>
              </a:defRPr>
            </a:lvl5pPr>
            <a:lvl6pPr marL="2538035" indent="-230730" defTabSz="887671" eaLnBrk="0" fontAlgn="base" hangingPunct="0">
              <a:spcBef>
                <a:spcPct val="0"/>
              </a:spcBef>
              <a:spcAft>
                <a:spcPct val="0"/>
              </a:spcAft>
              <a:defRPr>
                <a:solidFill>
                  <a:schemeClr val="tx1"/>
                </a:solidFill>
                <a:latin typeface="Arial" charset="0"/>
              </a:defRPr>
            </a:lvl6pPr>
            <a:lvl7pPr marL="2999496" indent="-230730" defTabSz="887671" eaLnBrk="0" fontAlgn="base" hangingPunct="0">
              <a:spcBef>
                <a:spcPct val="0"/>
              </a:spcBef>
              <a:spcAft>
                <a:spcPct val="0"/>
              </a:spcAft>
              <a:defRPr>
                <a:solidFill>
                  <a:schemeClr val="tx1"/>
                </a:solidFill>
                <a:latin typeface="Arial" charset="0"/>
              </a:defRPr>
            </a:lvl7pPr>
            <a:lvl8pPr marL="3460957" indent="-230730" defTabSz="887671" eaLnBrk="0" fontAlgn="base" hangingPunct="0">
              <a:spcBef>
                <a:spcPct val="0"/>
              </a:spcBef>
              <a:spcAft>
                <a:spcPct val="0"/>
              </a:spcAft>
              <a:defRPr>
                <a:solidFill>
                  <a:schemeClr val="tx1"/>
                </a:solidFill>
                <a:latin typeface="Arial" charset="0"/>
              </a:defRPr>
            </a:lvl8pPr>
            <a:lvl9pPr marL="3922417" indent="-230730" defTabSz="887671" eaLnBrk="0" fontAlgn="base" hangingPunct="0">
              <a:spcBef>
                <a:spcPct val="0"/>
              </a:spcBef>
              <a:spcAft>
                <a:spcPct val="0"/>
              </a:spcAft>
              <a:defRPr>
                <a:solidFill>
                  <a:schemeClr val="tx1"/>
                </a:solidFill>
                <a:latin typeface="Arial" charset="0"/>
              </a:defRPr>
            </a:lvl9pPr>
          </a:lstStyle>
          <a:p>
            <a:fld id="{753B2943-5B9F-4EC2-AF28-C4D51EC4F762}" type="slidenum">
              <a:rPr lang="en-US" altLang="en-US" smtClean="0">
                <a:latin typeface="Times New Roman" pitchFamily="18" charset="0"/>
              </a:rPr>
              <a:pPr/>
              <a:t>1</a:t>
            </a:fld>
            <a:endParaRPr lang="en-US" altLang="en-US">
              <a:latin typeface="Times New Roman" pitchFamily="18" charset="0"/>
            </a:endParaRPr>
          </a:p>
        </p:txBody>
      </p:sp>
      <p:sp>
        <p:nvSpPr>
          <p:cNvPr id="33796" name="Rectangle 2"/>
          <p:cNvSpPr>
            <a:spLocks noGrp="1" noRot="1" noChangeAspect="1" noChangeArrowheads="1" noTextEdit="1"/>
          </p:cNvSpPr>
          <p:nvPr>
            <p:ph type="sldImg"/>
          </p:nvPr>
        </p:nvSpPr>
        <p:spPr>
          <a:ln/>
        </p:spPr>
      </p:sp>
      <p:sp>
        <p:nvSpPr>
          <p:cNvPr id="33797"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DOE-NE LOGO (Horizontal) 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550" y="152400"/>
            <a:ext cx="8723313"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5"/>
          <p:cNvSpPr>
            <a:spLocks noChangeShapeType="1"/>
          </p:cNvSpPr>
          <p:nvPr/>
        </p:nvSpPr>
        <p:spPr bwMode="auto">
          <a:xfrm>
            <a:off x="381000" y="1546225"/>
            <a:ext cx="8458200" cy="0"/>
          </a:xfrm>
          <a:prstGeom prst="line">
            <a:avLst/>
          </a:prstGeom>
          <a:noFill/>
          <a:ln w="38100">
            <a:solidFill>
              <a:srgbClr val="1B5527"/>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 name="Line 6"/>
          <p:cNvSpPr>
            <a:spLocks noChangeShapeType="1"/>
          </p:cNvSpPr>
          <p:nvPr/>
        </p:nvSpPr>
        <p:spPr bwMode="auto">
          <a:xfrm>
            <a:off x="533400" y="1600200"/>
            <a:ext cx="8458200" cy="0"/>
          </a:xfrm>
          <a:prstGeom prst="line">
            <a:avLst/>
          </a:prstGeom>
          <a:noFill/>
          <a:ln w="38100">
            <a:solidFill>
              <a:srgbClr val="E8BB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7" name="Rectangle 3"/>
          <p:cNvSpPr>
            <a:spLocks noGrp="1" noChangeArrowheads="1"/>
          </p:cNvSpPr>
          <p:nvPr>
            <p:ph type="ctrTitle"/>
          </p:nvPr>
        </p:nvSpPr>
        <p:spPr>
          <a:xfrm>
            <a:off x="685800" y="2130425"/>
            <a:ext cx="7772400" cy="1470025"/>
          </a:xfrm>
        </p:spPr>
        <p:txBody>
          <a:bodyPr/>
          <a:lstStyle>
            <a:lvl1pPr algn="ctr">
              <a:defRPr/>
            </a:lvl1pPr>
          </a:lstStyle>
          <a:p>
            <a:r>
              <a:rPr lang="en-US"/>
              <a:t>Click to edit Master title style</a:t>
            </a:r>
          </a:p>
        </p:txBody>
      </p:sp>
      <p:sp>
        <p:nvSpPr>
          <p:cNvPr id="6148" name="Rectangle 4"/>
          <p:cNvSpPr>
            <a:spLocks noGrp="1" noChangeArrowheads="1"/>
          </p:cNvSpPr>
          <p:nvPr>
            <p:ph type="subTitle" idx="1"/>
          </p:nvPr>
        </p:nvSpPr>
        <p:spPr>
          <a:xfrm>
            <a:off x="685800" y="4572000"/>
            <a:ext cx="7696200" cy="1752600"/>
          </a:xfrm>
        </p:spPr>
        <p:txBody>
          <a:bodyPr/>
          <a:lstStyle>
            <a:lvl1pPr marL="0" indent="0" algn="ctr">
              <a:buFont typeface="Wingdings" pitchFamily="2" charset="2"/>
              <a:buNone/>
              <a:defRPr/>
            </a:lvl1pPr>
          </a:lstStyle>
          <a:p>
            <a:r>
              <a:rPr lang="en-US"/>
              <a:t>Click to edit Master subtitle style</a:t>
            </a:r>
          </a:p>
        </p:txBody>
      </p:sp>
    </p:spTree>
    <p:extLst>
      <p:ext uri="{BB962C8B-B14F-4D97-AF65-F5344CB8AC3E}">
        <p14:creationId xmlns:p14="http://schemas.microsoft.com/office/powerpoint/2010/main" val="1026510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50A18FB9-D315-4D6A-AB0A-0ECE6627957E}" type="datetimeFigureOut">
              <a:rPr lang="en-US"/>
              <a:pPr>
                <a:defRPr/>
              </a:pPr>
              <a:t>8/29/2024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706C74E-E7CA-4361-B65D-2754FB95AACB}" type="slidenum">
              <a:rPr lang="en-US"/>
              <a:pPr>
                <a:defRPr/>
              </a:pPr>
              <a:t>‹#›</a:t>
            </a:fld>
            <a:endParaRPr lang="en-US"/>
          </a:p>
        </p:txBody>
      </p:sp>
    </p:spTree>
    <p:extLst>
      <p:ext uri="{BB962C8B-B14F-4D97-AF65-F5344CB8AC3E}">
        <p14:creationId xmlns:p14="http://schemas.microsoft.com/office/powerpoint/2010/main" val="1015522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3C878237-4F48-4D90-91E5-235E40C23609}" type="datetimeFigureOut">
              <a:rPr lang="en-US"/>
              <a:pPr>
                <a:defRPr/>
              </a:pPr>
              <a:t>8/29/2024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210F6BC-926C-4FD1-8173-6DF7B7582ECC}" type="slidenum">
              <a:rPr lang="en-US"/>
              <a:pPr>
                <a:defRPr/>
              </a:pPr>
              <a:t>‹#›</a:t>
            </a:fld>
            <a:endParaRPr lang="en-US"/>
          </a:p>
        </p:txBody>
      </p:sp>
    </p:spTree>
    <p:extLst>
      <p:ext uri="{BB962C8B-B14F-4D97-AF65-F5344CB8AC3E}">
        <p14:creationId xmlns:p14="http://schemas.microsoft.com/office/powerpoint/2010/main" val="23811773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F7F4F2BE-AC35-42E4-9A40-40E3B8EBB014}" type="datetimeFigureOut">
              <a:rPr lang="en-US"/>
              <a:pPr>
                <a:defRPr/>
              </a:pPr>
              <a:t>8/29/2024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8D7DF6A-39D0-4E35-9F72-C25403EB10D3}" type="slidenum">
              <a:rPr lang="en-US"/>
              <a:pPr>
                <a:defRPr/>
              </a:pPr>
              <a:t>‹#›</a:t>
            </a:fld>
            <a:endParaRPr lang="en-US"/>
          </a:p>
        </p:txBody>
      </p:sp>
    </p:spTree>
    <p:extLst>
      <p:ext uri="{BB962C8B-B14F-4D97-AF65-F5344CB8AC3E}">
        <p14:creationId xmlns:p14="http://schemas.microsoft.com/office/powerpoint/2010/main" val="27736656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974DAEB-AA93-48A7-A6CC-50306F4F50F0}" type="datetimeFigureOut">
              <a:rPr lang="en-US"/>
              <a:pPr>
                <a:defRPr/>
              </a:pPr>
              <a:t>8/29/2024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53BACFB-240C-494A-A7C8-1865B5D703D0}" type="slidenum">
              <a:rPr lang="en-US"/>
              <a:pPr>
                <a:defRPr/>
              </a:pPr>
              <a:t>‹#›</a:t>
            </a:fld>
            <a:endParaRPr lang="en-US"/>
          </a:p>
        </p:txBody>
      </p:sp>
    </p:spTree>
    <p:extLst>
      <p:ext uri="{BB962C8B-B14F-4D97-AF65-F5344CB8AC3E}">
        <p14:creationId xmlns:p14="http://schemas.microsoft.com/office/powerpoint/2010/main" val="31308907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E205025-6FEA-4172-9ED3-14D4D9265A11}" type="datetimeFigureOut">
              <a:rPr lang="en-US"/>
              <a:pPr>
                <a:defRPr/>
              </a:pPr>
              <a:t>8/29/2024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3CE5EC7-3A9E-4865-8B19-D4EA5B820D90}" type="slidenum">
              <a:rPr lang="en-US"/>
              <a:pPr>
                <a:defRPr/>
              </a:pPr>
              <a:t>‹#›</a:t>
            </a:fld>
            <a:endParaRPr lang="en-US"/>
          </a:p>
        </p:txBody>
      </p:sp>
    </p:spTree>
    <p:extLst>
      <p:ext uri="{BB962C8B-B14F-4D97-AF65-F5344CB8AC3E}">
        <p14:creationId xmlns:p14="http://schemas.microsoft.com/office/powerpoint/2010/main" val="22880109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95DDB46-C690-4E38-880D-98DCFFA2BA43}" type="datetimeFigureOut">
              <a:rPr lang="en-US"/>
              <a:pPr>
                <a:defRPr/>
              </a:pPr>
              <a:t>8/29/2024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03DA472-6571-42E7-A439-115B13A6632F}" type="slidenum">
              <a:rPr lang="en-US"/>
              <a:pPr>
                <a:defRPr/>
              </a:pPr>
              <a:t>‹#›</a:t>
            </a:fld>
            <a:endParaRPr lang="en-US"/>
          </a:p>
        </p:txBody>
      </p:sp>
    </p:spTree>
    <p:extLst>
      <p:ext uri="{BB962C8B-B14F-4D97-AF65-F5344CB8AC3E}">
        <p14:creationId xmlns:p14="http://schemas.microsoft.com/office/powerpoint/2010/main" val="1237843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660D91B-AF0E-4974-A5E2-F6E70228799A}" type="datetimeFigureOut">
              <a:rPr lang="en-US"/>
              <a:pPr>
                <a:defRPr/>
              </a:pPr>
              <a:t>8/29/2024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77D5884-2AAB-4B89-A230-A78E9CC84BDE}" type="slidenum">
              <a:rPr lang="en-US"/>
              <a:pPr>
                <a:defRPr/>
              </a:pPr>
              <a:t>‹#›</a:t>
            </a:fld>
            <a:endParaRPr lang="en-US"/>
          </a:p>
        </p:txBody>
      </p:sp>
    </p:spTree>
    <p:extLst>
      <p:ext uri="{BB962C8B-B14F-4D97-AF65-F5344CB8AC3E}">
        <p14:creationId xmlns:p14="http://schemas.microsoft.com/office/powerpoint/2010/main" val="25993349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09DD3EE-5B71-4596-B02F-8E2247EE3694}" type="datetimeFigureOut">
              <a:rPr lang="en-US"/>
              <a:pPr>
                <a:defRPr/>
              </a:pPr>
              <a:t>8/29/2024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71D8A52-6369-4961-A898-AEBD7E40FE5B}" type="slidenum">
              <a:rPr lang="en-US"/>
              <a:pPr>
                <a:defRPr/>
              </a:pPr>
              <a:t>‹#›</a:t>
            </a:fld>
            <a:endParaRPr lang="en-US"/>
          </a:p>
        </p:txBody>
      </p:sp>
    </p:spTree>
    <p:extLst>
      <p:ext uri="{BB962C8B-B14F-4D97-AF65-F5344CB8AC3E}">
        <p14:creationId xmlns:p14="http://schemas.microsoft.com/office/powerpoint/2010/main" val="25238463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DOE-NE LOGO (Horizontal) 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550" y="152400"/>
            <a:ext cx="8723313"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5"/>
          <p:cNvSpPr>
            <a:spLocks noChangeShapeType="1"/>
          </p:cNvSpPr>
          <p:nvPr/>
        </p:nvSpPr>
        <p:spPr bwMode="auto">
          <a:xfrm>
            <a:off x="381000" y="1546225"/>
            <a:ext cx="8458200" cy="0"/>
          </a:xfrm>
          <a:prstGeom prst="line">
            <a:avLst/>
          </a:prstGeom>
          <a:noFill/>
          <a:ln w="38100">
            <a:solidFill>
              <a:srgbClr val="1B5527"/>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 name="Line 6"/>
          <p:cNvSpPr>
            <a:spLocks noChangeShapeType="1"/>
          </p:cNvSpPr>
          <p:nvPr/>
        </p:nvSpPr>
        <p:spPr bwMode="auto">
          <a:xfrm>
            <a:off x="533400" y="1600200"/>
            <a:ext cx="8458200" cy="0"/>
          </a:xfrm>
          <a:prstGeom prst="line">
            <a:avLst/>
          </a:prstGeom>
          <a:noFill/>
          <a:ln w="38100">
            <a:solidFill>
              <a:srgbClr val="E8BB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7" name="Rectangle 3"/>
          <p:cNvSpPr>
            <a:spLocks noGrp="1" noChangeArrowheads="1"/>
          </p:cNvSpPr>
          <p:nvPr>
            <p:ph type="ctrTitle"/>
          </p:nvPr>
        </p:nvSpPr>
        <p:spPr>
          <a:xfrm>
            <a:off x="685800" y="2130425"/>
            <a:ext cx="7772400" cy="1470025"/>
          </a:xfrm>
        </p:spPr>
        <p:txBody>
          <a:bodyPr/>
          <a:lstStyle>
            <a:lvl1pPr algn="ctr">
              <a:defRPr/>
            </a:lvl1pPr>
          </a:lstStyle>
          <a:p>
            <a:r>
              <a:rPr lang="en-US"/>
              <a:t>Click to edit Master title style</a:t>
            </a:r>
          </a:p>
        </p:txBody>
      </p:sp>
      <p:sp>
        <p:nvSpPr>
          <p:cNvPr id="6148" name="Rectangle 4"/>
          <p:cNvSpPr>
            <a:spLocks noGrp="1" noChangeArrowheads="1"/>
          </p:cNvSpPr>
          <p:nvPr>
            <p:ph type="subTitle" idx="1"/>
          </p:nvPr>
        </p:nvSpPr>
        <p:spPr>
          <a:xfrm>
            <a:off x="685800" y="4572000"/>
            <a:ext cx="7696200" cy="1752600"/>
          </a:xfrm>
        </p:spPr>
        <p:txBody>
          <a:bodyPr/>
          <a:lstStyle>
            <a:lvl1pPr marL="0" indent="0" algn="ctr">
              <a:buFont typeface="Wingdings" pitchFamily="2" charset="2"/>
              <a:buNone/>
              <a:defRPr/>
            </a:lvl1pPr>
          </a:lstStyle>
          <a:p>
            <a:r>
              <a:rPr lang="en-US"/>
              <a:t>Click to edit Master subtitle style</a:t>
            </a:r>
          </a:p>
        </p:txBody>
      </p:sp>
    </p:spTree>
    <p:extLst>
      <p:ext uri="{BB962C8B-B14F-4D97-AF65-F5344CB8AC3E}">
        <p14:creationId xmlns:p14="http://schemas.microsoft.com/office/powerpoint/2010/main" val="10265107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p:cNvSpPr>
            <a:spLocks noGrp="1" noChangeArrowheads="1"/>
          </p:cNvSpPr>
          <p:nvPr>
            <p:ph type="dt" sz="half" idx="10"/>
          </p:nvPr>
        </p:nvSpPr>
        <p:spPr>
          <a:xfrm>
            <a:off x="533400" y="6477000"/>
            <a:ext cx="2133600" cy="228600"/>
          </a:xfrm>
        </p:spPr>
        <p:txBody>
          <a:bodyPr/>
          <a:lstStyle>
            <a:lvl1pPr>
              <a:defRPr/>
            </a:lvl1pPr>
          </a:lstStyle>
          <a:p>
            <a:fld id="{6BA9BD69-0044-4839-97AA-2C99C3A6C394}" type="datetimeFigureOut">
              <a:rPr lang="en-US" smtClean="0"/>
              <a:t>8/29/2024</a:t>
            </a:fld>
            <a:endParaRPr lang="en-US"/>
          </a:p>
        </p:txBody>
      </p:sp>
      <p:sp>
        <p:nvSpPr>
          <p:cNvPr id="5" name="Rectangle 4"/>
          <p:cNvSpPr>
            <a:spLocks noGrp="1" noChangeArrowheads="1"/>
          </p:cNvSpPr>
          <p:nvPr>
            <p:ph type="ftr" sz="quarter" idx="11"/>
          </p:nvPr>
        </p:nvSpPr>
        <p:spPr>
          <a:xfrm>
            <a:off x="3352800" y="6477000"/>
            <a:ext cx="2895600" cy="228600"/>
          </a:xfrm>
        </p:spPr>
        <p:txBody>
          <a:bodyPr/>
          <a:lstStyle>
            <a:lvl1pPr>
              <a:defRPr/>
            </a:lvl1pPr>
          </a:lstStyle>
          <a:p>
            <a:endParaRPr lang="en-US"/>
          </a:p>
        </p:txBody>
      </p:sp>
    </p:spTree>
    <p:extLst>
      <p:ext uri="{BB962C8B-B14F-4D97-AF65-F5344CB8AC3E}">
        <p14:creationId xmlns:p14="http://schemas.microsoft.com/office/powerpoint/2010/main" val="552809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p:cNvSpPr>
            <a:spLocks noGrp="1" noChangeArrowheads="1"/>
          </p:cNvSpPr>
          <p:nvPr>
            <p:ph type="dt" sz="half" idx="10"/>
          </p:nvPr>
        </p:nvSpPr>
        <p:spPr>
          <a:xfrm>
            <a:off x="533400" y="6477000"/>
            <a:ext cx="2133600" cy="228600"/>
          </a:xfrm>
        </p:spPr>
        <p:txBody>
          <a:bodyPr/>
          <a:lstStyle>
            <a:lvl1pPr>
              <a:defRPr/>
            </a:lvl1pPr>
          </a:lstStyle>
          <a:p>
            <a:fld id="{6BA9BD69-0044-4839-97AA-2C99C3A6C394}" type="datetimeFigureOut">
              <a:rPr lang="en-US" smtClean="0"/>
              <a:t>8/29/2024</a:t>
            </a:fld>
            <a:endParaRPr lang="en-US"/>
          </a:p>
        </p:txBody>
      </p:sp>
      <p:sp>
        <p:nvSpPr>
          <p:cNvPr id="5" name="Rectangle 4"/>
          <p:cNvSpPr>
            <a:spLocks noGrp="1" noChangeArrowheads="1"/>
          </p:cNvSpPr>
          <p:nvPr>
            <p:ph type="ftr" sz="quarter" idx="11"/>
          </p:nvPr>
        </p:nvSpPr>
        <p:spPr>
          <a:xfrm>
            <a:off x="3352800" y="6477000"/>
            <a:ext cx="2895600" cy="228600"/>
          </a:xfrm>
        </p:spPr>
        <p:txBody>
          <a:bodyPr/>
          <a:lstStyle>
            <a:lvl1pPr>
              <a:defRPr/>
            </a:lvl1pPr>
          </a:lstStyle>
          <a:p>
            <a:endParaRPr lang="en-US"/>
          </a:p>
        </p:txBody>
      </p:sp>
    </p:spTree>
    <p:extLst>
      <p:ext uri="{BB962C8B-B14F-4D97-AF65-F5344CB8AC3E}">
        <p14:creationId xmlns:p14="http://schemas.microsoft.com/office/powerpoint/2010/main" val="5528090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6400"/>
            <a:ext cx="4038600" cy="4724400"/>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76400"/>
            <a:ext cx="4038600" cy="4724400"/>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a:defRPr/>
            </a:lvl1pPr>
          </a:lstStyle>
          <a:p>
            <a:fld id="{6BA9BD69-0044-4839-97AA-2C99C3A6C394}" type="datetimeFigureOut">
              <a:rPr lang="en-US" smtClean="0"/>
              <a:t>8/29/2024</a:t>
            </a:fld>
            <a:endParaRPr lang="en-US"/>
          </a:p>
        </p:txBody>
      </p:sp>
      <p:sp>
        <p:nvSpPr>
          <p:cNvPr id="6" name="Rectangle 5"/>
          <p:cNvSpPr>
            <a:spLocks noGrp="1" noChangeArrowheads="1"/>
          </p:cNvSpPr>
          <p:nvPr>
            <p:ph type="ftr" sz="quarter" idx="11"/>
          </p:nvPr>
        </p:nvSpPr>
        <p:spPr/>
        <p:txBody>
          <a:bodyPr/>
          <a:lstStyle>
            <a:lvl1pPr>
              <a:defRPr/>
            </a:lvl1pPr>
          </a:lstStyle>
          <a:p>
            <a:endParaRPr lang="en-US"/>
          </a:p>
        </p:txBody>
      </p:sp>
    </p:spTree>
    <p:extLst>
      <p:ext uri="{BB962C8B-B14F-4D97-AF65-F5344CB8AC3E}">
        <p14:creationId xmlns:p14="http://schemas.microsoft.com/office/powerpoint/2010/main" val="30825825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p:cNvSpPr>
            <a:spLocks noGrp="1" noChangeArrowheads="1"/>
          </p:cNvSpPr>
          <p:nvPr>
            <p:ph type="dt" sz="half" idx="10"/>
          </p:nvPr>
        </p:nvSpPr>
        <p:spPr/>
        <p:txBody>
          <a:bodyPr/>
          <a:lstStyle>
            <a:lvl1pPr>
              <a:defRPr/>
            </a:lvl1pPr>
          </a:lstStyle>
          <a:p>
            <a:fld id="{6BA9BD69-0044-4839-97AA-2C99C3A6C394}" type="datetimeFigureOut">
              <a:rPr lang="en-US" smtClean="0"/>
              <a:t>8/29/2024</a:t>
            </a:fld>
            <a:endParaRPr lang="en-US"/>
          </a:p>
        </p:txBody>
      </p:sp>
      <p:sp>
        <p:nvSpPr>
          <p:cNvPr id="4" name="Rectangle 3"/>
          <p:cNvSpPr>
            <a:spLocks noGrp="1" noChangeArrowheads="1"/>
          </p:cNvSpPr>
          <p:nvPr>
            <p:ph type="ftr" sz="quarter" idx="11"/>
          </p:nvPr>
        </p:nvSpPr>
        <p:spPr/>
        <p:txBody>
          <a:bodyPr/>
          <a:lstStyle>
            <a:lvl1pPr>
              <a:defRPr/>
            </a:lvl1pPr>
          </a:lstStyle>
          <a:p>
            <a:endParaRPr lang="en-US"/>
          </a:p>
        </p:txBody>
      </p:sp>
    </p:spTree>
    <p:extLst>
      <p:ext uri="{BB962C8B-B14F-4D97-AF65-F5344CB8AC3E}">
        <p14:creationId xmlns:p14="http://schemas.microsoft.com/office/powerpoint/2010/main" val="15034795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a:spLocks noGrp="1" noChangeArrowheads="1"/>
          </p:cNvSpPr>
          <p:nvPr>
            <p:ph type="dt" sz="half" idx="10"/>
          </p:nvPr>
        </p:nvSpPr>
        <p:spPr/>
        <p:txBody>
          <a:bodyPr/>
          <a:lstStyle>
            <a:lvl1pPr>
              <a:defRPr/>
            </a:lvl1pPr>
          </a:lstStyle>
          <a:p>
            <a:fld id="{6BA9BD69-0044-4839-97AA-2C99C3A6C394}" type="datetimeFigureOut">
              <a:rPr lang="en-US" smtClean="0"/>
              <a:t>8/29/2024</a:t>
            </a:fld>
            <a:endParaRPr lang="en-US"/>
          </a:p>
        </p:txBody>
      </p:sp>
      <p:sp>
        <p:nvSpPr>
          <p:cNvPr id="3" name="Rectangle 2"/>
          <p:cNvSpPr>
            <a:spLocks noGrp="1" noChangeArrowheads="1"/>
          </p:cNvSpPr>
          <p:nvPr>
            <p:ph type="ftr" sz="quarter" idx="11"/>
          </p:nvPr>
        </p:nvSpPr>
        <p:spPr/>
        <p:txBody>
          <a:bodyPr/>
          <a:lstStyle>
            <a:lvl1pPr>
              <a:defRPr/>
            </a:lvl1pPr>
          </a:lstStyle>
          <a:p>
            <a:endParaRPr lang="en-US"/>
          </a:p>
        </p:txBody>
      </p:sp>
    </p:spTree>
    <p:extLst>
      <p:ext uri="{BB962C8B-B14F-4D97-AF65-F5344CB8AC3E}">
        <p14:creationId xmlns:p14="http://schemas.microsoft.com/office/powerpoint/2010/main" val="33828212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SmartArt Placeholder 2"/>
          <p:cNvSpPr>
            <a:spLocks noGrp="1"/>
          </p:cNvSpPr>
          <p:nvPr>
            <p:ph type="dgm" idx="1"/>
          </p:nvPr>
        </p:nvSpPr>
        <p:spPr>
          <a:xfrm>
            <a:off x="457200" y="1981200"/>
            <a:ext cx="8229600" cy="3886200"/>
          </a:xfrm>
        </p:spPr>
        <p:txBody>
          <a:bodyPr/>
          <a:lstStyle/>
          <a:p>
            <a:pPr lvl="0"/>
            <a:r>
              <a:rPr lang="en-US" noProof="0"/>
              <a:t>Click icon to add SmartArt graphic</a:t>
            </a:r>
          </a:p>
        </p:txBody>
      </p:sp>
      <p:sp>
        <p:nvSpPr>
          <p:cNvPr id="4" name="Rectangle 2"/>
          <p:cNvSpPr>
            <a:spLocks noGrp="1" noChangeArrowheads="1"/>
          </p:cNvSpPr>
          <p:nvPr>
            <p:ph type="ftr" sz="quarter" idx="10"/>
          </p:nvPr>
        </p:nvSpPr>
        <p:spPr/>
        <p:txBody>
          <a:bodyPr/>
          <a:lstStyle>
            <a:lvl1pPr>
              <a:defRPr/>
            </a:lvl1pPr>
          </a:lstStyle>
          <a:p>
            <a:endParaRPr lang="en-US"/>
          </a:p>
        </p:txBody>
      </p:sp>
      <p:sp>
        <p:nvSpPr>
          <p:cNvPr id="5" name="Rectangle 3"/>
          <p:cNvSpPr>
            <a:spLocks noGrp="1" noChangeArrowheads="1"/>
          </p:cNvSpPr>
          <p:nvPr>
            <p:ph type="sldNum" sz="quarter" idx="11"/>
          </p:nvPr>
        </p:nvSpPr>
        <p:spPr>
          <a:xfrm>
            <a:off x="6553200" y="6248400"/>
            <a:ext cx="2133600" cy="457200"/>
          </a:xfrm>
          <a:prstGeom prst="rect">
            <a:avLst/>
          </a:prstGeom>
        </p:spPr>
        <p:txBody>
          <a:bodyPr/>
          <a:lstStyle>
            <a:lvl1pPr>
              <a:defRPr/>
            </a:lvl1pPr>
          </a:lstStyle>
          <a:p>
            <a:fld id="{271D9EAA-40D6-4A00-80D8-8BD350E70EC9}" type="slidenum">
              <a:rPr lang="en-US" smtClean="0"/>
              <a:t>‹#›</a:t>
            </a:fld>
            <a:endParaRPr lang="en-US"/>
          </a:p>
        </p:txBody>
      </p:sp>
      <p:sp>
        <p:nvSpPr>
          <p:cNvPr id="6" name="Rectangle 16"/>
          <p:cNvSpPr>
            <a:spLocks noGrp="1" noChangeArrowheads="1"/>
          </p:cNvSpPr>
          <p:nvPr>
            <p:ph type="dt" sz="half" idx="12"/>
          </p:nvPr>
        </p:nvSpPr>
        <p:spPr/>
        <p:txBody>
          <a:bodyPr/>
          <a:lstStyle>
            <a:lvl1pPr>
              <a:defRPr/>
            </a:lvl1pPr>
          </a:lstStyle>
          <a:p>
            <a:fld id="{6BA9BD69-0044-4839-97AA-2C99C3A6C394}" type="datetimeFigureOut">
              <a:rPr lang="en-US" smtClean="0"/>
              <a:t>8/29/2024</a:t>
            </a:fld>
            <a:endParaRPr lang="en-US"/>
          </a:p>
        </p:txBody>
      </p:sp>
    </p:spTree>
    <p:extLst>
      <p:ext uri="{BB962C8B-B14F-4D97-AF65-F5344CB8AC3E}">
        <p14:creationId xmlns:p14="http://schemas.microsoft.com/office/powerpoint/2010/main" val="116966980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D61F379B-B610-4F03-AC44-0D576397C2D8}" type="datetimeFigureOut">
              <a:rPr lang="en-US"/>
              <a:pPr>
                <a:defRPr/>
              </a:pPr>
              <a:t>8/29/2024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13B7AA2-CDEE-4269-BE03-F83E5EFE1101}" type="slidenum">
              <a:rPr lang="en-US"/>
              <a:pPr>
                <a:defRPr/>
              </a:pPr>
              <a:t>‹#›</a:t>
            </a:fld>
            <a:endParaRPr lang="en-US"/>
          </a:p>
        </p:txBody>
      </p:sp>
    </p:spTree>
    <p:extLst>
      <p:ext uri="{BB962C8B-B14F-4D97-AF65-F5344CB8AC3E}">
        <p14:creationId xmlns:p14="http://schemas.microsoft.com/office/powerpoint/2010/main" val="30247230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8651233-A235-4E45-9D03-06512EDD4A71}" type="datetimeFigureOut">
              <a:rPr lang="en-US"/>
              <a:pPr>
                <a:defRPr/>
              </a:pPr>
              <a:t>8/29/2024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8B5308D-9646-4B61-B4DF-92628DD906E0}" type="slidenum">
              <a:rPr lang="en-US"/>
              <a:pPr>
                <a:defRPr/>
              </a:pPr>
              <a:t>‹#›</a:t>
            </a:fld>
            <a:endParaRPr lang="en-US"/>
          </a:p>
        </p:txBody>
      </p:sp>
    </p:spTree>
    <p:extLst>
      <p:ext uri="{BB962C8B-B14F-4D97-AF65-F5344CB8AC3E}">
        <p14:creationId xmlns:p14="http://schemas.microsoft.com/office/powerpoint/2010/main" val="137868185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101AC245-4F39-49BB-AA72-6A70BDF21E04}" type="datetimeFigureOut">
              <a:rPr lang="en-US"/>
              <a:pPr>
                <a:defRPr/>
              </a:pPr>
              <a:t>8/29/2024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6F26E61-F2CC-410A-B197-52365714FA67}" type="slidenum">
              <a:rPr lang="en-US"/>
              <a:pPr>
                <a:defRPr/>
              </a:pPr>
              <a:t>‹#›</a:t>
            </a:fld>
            <a:endParaRPr lang="en-US"/>
          </a:p>
        </p:txBody>
      </p:sp>
    </p:spTree>
    <p:extLst>
      <p:ext uri="{BB962C8B-B14F-4D97-AF65-F5344CB8AC3E}">
        <p14:creationId xmlns:p14="http://schemas.microsoft.com/office/powerpoint/2010/main" val="370612064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50A18FB9-D315-4D6A-AB0A-0ECE6627957E}" type="datetimeFigureOut">
              <a:rPr lang="en-US"/>
              <a:pPr>
                <a:defRPr/>
              </a:pPr>
              <a:t>8/29/2024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706C74E-E7CA-4361-B65D-2754FB95AACB}" type="slidenum">
              <a:rPr lang="en-US"/>
              <a:pPr>
                <a:defRPr/>
              </a:pPr>
              <a:t>‹#›</a:t>
            </a:fld>
            <a:endParaRPr lang="en-US"/>
          </a:p>
        </p:txBody>
      </p:sp>
    </p:spTree>
    <p:extLst>
      <p:ext uri="{BB962C8B-B14F-4D97-AF65-F5344CB8AC3E}">
        <p14:creationId xmlns:p14="http://schemas.microsoft.com/office/powerpoint/2010/main" val="101552240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3C878237-4F48-4D90-91E5-235E40C23609}" type="datetimeFigureOut">
              <a:rPr lang="en-US"/>
              <a:pPr>
                <a:defRPr/>
              </a:pPr>
              <a:t>8/29/2024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210F6BC-926C-4FD1-8173-6DF7B7582ECC}" type="slidenum">
              <a:rPr lang="en-US"/>
              <a:pPr>
                <a:defRPr/>
              </a:pPr>
              <a:t>‹#›</a:t>
            </a:fld>
            <a:endParaRPr lang="en-US"/>
          </a:p>
        </p:txBody>
      </p:sp>
    </p:spTree>
    <p:extLst>
      <p:ext uri="{BB962C8B-B14F-4D97-AF65-F5344CB8AC3E}">
        <p14:creationId xmlns:p14="http://schemas.microsoft.com/office/powerpoint/2010/main" val="238117739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F7F4F2BE-AC35-42E4-9A40-40E3B8EBB014}" type="datetimeFigureOut">
              <a:rPr lang="en-US"/>
              <a:pPr>
                <a:defRPr/>
              </a:pPr>
              <a:t>8/29/2024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8D7DF6A-39D0-4E35-9F72-C25403EB10D3}" type="slidenum">
              <a:rPr lang="en-US"/>
              <a:pPr>
                <a:defRPr/>
              </a:pPr>
              <a:t>‹#›</a:t>
            </a:fld>
            <a:endParaRPr lang="en-US"/>
          </a:p>
        </p:txBody>
      </p:sp>
    </p:spTree>
    <p:extLst>
      <p:ext uri="{BB962C8B-B14F-4D97-AF65-F5344CB8AC3E}">
        <p14:creationId xmlns:p14="http://schemas.microsoft.com/office/powerpoint/2010/main" val="2773665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6400"/>
            <a:ext cx="4038600" cy="4724400"/>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76400"/>
            <a:ext cx="4038600" cy="4724400"/>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a:defRPr/>
            </a:lvl1pPr>
          </a:lstStyle>
          <a:p>
            <a:fld id="{6BA9BD69-0044-4839-97AA-2C99C3A6C394}" type="datetimeFigureOut">
              <a:rPr lang="en-US" smtClean="0"/>
              <a:t>8/29/2024</a:t>
            </a:fld>
            <a:endParaRPr lang="en-US"/>
          </a:p>
        </p:txBody>
      </p:sp>
      <p:sp>
        <p:nvSpPr>
          <p:cNvPr id="6" name="Rectangle 5"/>
          <p:cNvSpPr>
            <a:spLocks noGrp="1" noChangeArrowheads="1"/>
          </p:cNvSpPr>
          <p:nvPr>
            <p:ph type="ftr" sz="quarter" idx="11"/>
          </p:nvPr>
        </p:nvSpPr>
        <p:spPr/>
        <p:txBody>
          <a:bodyPr/>
          <a:lstStyle>
            <a:lvl1pPr>
              <a:defRPr/>
            </a:lvl1pPr>
          </a:lstStyle>
          <a:p>
            <a:endParaRPr lang="en-US"/>
          </a:p>
        </p:txBody>
      </p:sp>
    </p:spTree>
    <p:extLst>
      <p:ext uri="{BB962C8B-B14F-4D97-AF65-F5344CB8AC3E}">
        <p14:creationId xmlns:p14="http://schemas.microsoft.com/office/powerpoint/2010/main" val="308258253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974DAEB-AA93-48A7-A6CC-50306F4F50F0}" type="datetimeFigureOut">
              <a:rPr lang="en-US"/>
              <a:pPr>
                <a:defRPr/>
              </a:pPr>
              <a:t>8/29/2024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53BACFB-240C-494A-A7C8-1865B5D703D0}" type="slidenum">
              <a:rPr lang="en-US"/>
              <a:pPr>
                <a:defRPr/>
              </a:pPr>
              <a:t>‹#›</a:t>
            </a:fld>
            <a:endParaRPr lang="en-US"/>
          </a:p>
        </p:txBody>
      </p:sp>
    </p:spTree>
    <p:extLst>
      <p:ext uri="{BB962C8B-B14F-4D97-AF65-F5344CB8AC3E}">
        <p14:creationId xmlns:p14="http://schemas.microsoft.com/office/powerpoint/2010/main" val="313089077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E205025-6FEA-4172-9ED3-14D4D9265A11}" type="datetimeFigureOut">
              <a:rPr lang="en-US"/>
              <a:pPr>
                <a:defRPr/>
              </a:pPr>
              <a:t>8/29/2024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3CE5EC7-3A9E-4865-8B19-D4EA5B820D90}" type="slidenum">
              <a:rPr lang="en-US"/>
              <a:pPr>
                <a:defRPr/>
              </a:pPr>
              <a:t>‹#›</a:t>
            </a:fld>
            <a:endParaRPr lang="en-US"/>
          </a:p>
        </p:txBody>
      </p:sp>
    </p:spTree>
    <p:extLst>
      <p:ext uri="{BB962C8B-B14F-4D97-AF65-F5344CB8AC3E}">
        <p14:creationId xmlns:p14="http://schemas.microsoft.com/office/powerpoint/2010/main" val="228801096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95DDB46-C690-4E38-880D-98DCFFA2BA43}" type="datetimeFigureOut">
              <a:rPr lang="en-US"/>
              <a:pPr>
                <a:defRPr/>
              </a:pPr>
              <a:t>8/29/2024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03DA472-6571-42E7-A439-115B13A6632F}" type="slidenum">
              <a:rPr lang="en-US"/>
              <a:pPr>
                <a:defRPr/>
              </a:pPr>
              <a:t>‹#›</a:t>
            </a:fld>
            <a:endParaRPr lang="en-US"/>
          </a:p>
        </p:txBody>
      </p:sp>
    </p:spTree>
    <p:extLst>
      <p:ext uri="{BB962C8B-B14F-4D97-AF65-F5344CB8AC3E}">
        <p14:creationId xmlns:p14="http://schemas.microsoft.com/office/powerpoint/2010/main" val="12378439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660D91B-AF0E-4974-A5E2-F6E70228799A}" type="datetimeFigureOut">
              <a:rPr lang="en-US"/>
              <a:pPr>
                <a:defRPr/>
              </a:pPr>
              <a:t>8/29/2024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77D5884-2AAB-4B89-A230-A78E9CC84BDE}" type="slidenum">
              <a:rPr lang="en-US"/>
              <a:pPr>
                <a:defRPr/>
              </a:pPr>
              <a:t>‹#›</a:t>
            </a:fld>
            <a:endParaRPr lang="en-US"/>
          </a:p>
        </p:txBody>
      </p:sp>
    </p:spTree>
    <p:extLst>
      <p:ext uri="{BB962C8B-B14F-4D97-AF65-F5344CB8AC3E}">
        <p14:creationId xmlns:p14="http://schemas.microsoft.com/office/powerpoint/2010/main" val="259933499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09DD3EE-5B71-4596-B02F-8E2247EE3694}" type="datetimeFigureOut">
              <a:rPr lang="en-US"/>
              <a:pPr>
                <a:defRPr/>
              </a:pPr>
              <a:t>8/29/2024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71D8A52-6369-4961-A898-AEBD7E40FE5B}" type="slidenum">
              <a:rPr lang="en-US"/>
              <a:pPr>
                <a:defRPr/>
              </a:pPr>
              <a:t>‹#›</a:t>
            </a:fld>
            <a:endParaRPr lang="en-US"/>
          </a:p>
        </p:txBody>
      </p:sp>
    </p:spTree>
    <p:extLst>
      <p:ext uri="{BB962C8B-B14F-4D97-AF65-F5344CB8AC3E}">
        <p14:creationId xmlns:p14="http://schemas.microsoft.com/office/powerpoint/2010/main" val="2523846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p:cNvSpPr>
            <a:spLocks noGrp="1" noChangeArrowheads="1"/>
          </p:cNvSpPr>
          <p:nvPr>
            <p:ph type="dt" sz="half" idx="10"/>
          </p:nvPr>
        </p:nvSpPr>
        <p:spPr/>
        <p:txBody>
          <a:bodyPr/>
          <a:lstStyle>
            <a:lvl1pPr>
              <a:defRPr/>
            </a:lvl1pPr>
          </a:lstStyle>
          <a:p>
            <a:fld id="{6BA9BD69-0044-4839-97AA-2C99C3A6C394}" type="datetimeFigureOut">
              <a:rPr lang="en-US" smtClean="0"/>
              <a:t>8/29/2024</a:t>
            </a:fld>
            <a:endParaRPr lang="en-US"/>
          </a:p>
        </p:txBody>
      </p:sp>
      <p:sp>
        <p:nvSpPr>
          <p:cNvPr id="4" name="Rectangle 3"/>
          <p:cNvSpPr>
            <a:spLocks noGrp="1" noChangeArrowheads="1"/>
          </p:cNvSpPr>
          <p:nvPr>
            <p:ph type="ftr" sz="quarter" idx="11"/>
          </p:nvPr>
        </p:nvSpPr>
        <p:spPr/>
        <p:txBody>
          <a:bodyPr/>
          <a:lstStyle>
            <a:lvl1pPr>
              <a:defRPr/>
            </a:lvl1pPr>
          </a:lstStyle>
          <a:p>
            <a:endParaRPr lang="en-US"/>
          </a:p>
        </p:txBody>
      </p:sp>
    </p:spTree>
    <p:extLst>
      <p:ext uri="{BB962C8B-B14F-4D97-AF65-F5344CB8AC3E}">
        <p14:creationId xmlns:p14="http://schemas.microsoft.com/office/powerpoint/2010/main" val="1503479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a:spLocks noGrp="1" noChangeArrowheads="1"/>
          </p:cNvSpPr>
          <p:nvPr>
            <p:ph type="dt" sz="half" idx="10"/>
          </p:nvPr>
        </p:nvSpPr>
        <p:spPr/>
        <p:txBody>
          <a:bodyPr/>
          <a:lstStyle>
            <a:lvl1pPr>
              <a:defRPr/>
            </a:lvl1pPr>
          </a:lstStyle>
          <a:p>
            <a:fld id="{6BA9BD69-0044-4839-97AA-2C99C3A6C394}" type="datetimeFigureOut">
              <a:rPr lang="en-US" smtClean="0"/>
              <a:t>8/29/2024</a:t>
            </a:fld>
            <a:endParaRPr lang="en-US"/>
          </a:p>
        </p:txBody>
      </p:sp>
      <p:sp>
        <p:nvSpPr>
          <p:cNvPr id="3" name="Rectangle 2"/>
          <p:cNvSpPr>
            <a:spLocks noGrp="1" noChangeArrowheads="1"/>
          </p:cNvSpPr>
          <p:nvPr>
            <p:ph type="ftr" sz="quarter" idx="11"/>
          </p:nvPr>
        </p:nvSpPr>
        <p:spPr/>
        <p:txBody>
          <a:bodyPr/>
          <a:lstStyle>
            <a:lvl1pPr>
              <a:defRPr/>
            </a:lvl1pPr>
          </a:lstStyle>
          <a:p>
            <a:endParaRPr lang="en-US"/>
          </a:p>
        </p:txBody>
      </p:sp>
    </p:spTree>
    <p:extLst>
      <p:ext uri="{BB962C8B-B14F-4D97-AF65-F5344CB8AC3E}">
        <p14:creationId xmlns:p14="http://schemas.microsoft.com/office/powerpoint/2010/main" val="3382821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SmartArt Placeholder 2"/>
          <p:cNvSpPr>
            <a:spLocks noGrp="1"/>
          </p:cNvSpPr>
          <p:nvPr>
            <p:ph type="dgm" idx="1"/>
          </p:nvPr>
        </p:nvSpPr>
        <p:spPr>
          <a:xfrm>
            <a:off x="457200" y="1981200"/>
            <a:ext cx="8229600" cy="3886200"/>
          </a:xfrm>
        </p:spPr>
        <p:txBody>
          <a:bodyPr/>
          <a:lstStyle/>
          <a:p>
            <a:pPr lvl="0"/>
            <a:r>
              <a:rPr lang="en-US" noProof="0"/>
              <a:t>Click icon to add SmartArt graphic</a:t>
            </a:r>
          </a:p>
        </p:txBody>
      </p:sp>
      <p:sp>
        <p:nvSpPr>
          <p:cNvPr id="4" name="Rectangle 2"/>
          <p:cNvSpPr>
            <a:spLocks noGrp="1" noChangeArrowheads="1"/>
          </p:cNvSpPr>
          <p:nvPr>
            <p:ph type="ftr" sz="quarter" idx="10"/>
          </p:nvPr>
        </p:nvSpPr>
        <p:spPr/>
        <p:txBody>
          <a:bodyPr/>
          <a:lstStyle>
            <a:lvl1pPr>
              <a:defRPr/>
            </a:lvl1pPr>
          </a:lstStyle>
          <a:p>
            <a:endParaRPr lang="en-US"/>
          </a:p>
        </p:txBody>
      </p:sp>
      <p:sp>
        <p:nvSpPr>
          <p:cNvPr id="5" name="Rectangle 3"/>
          <p:cNvSpPr>
            <a:spLocks noGrp="1" noChangeArrowheads="1"/>
          </p:cNvSpPr>
          <p:nvPr>
            <p:ph type="sldNum" sz="quarter" idx="11"/>
          </p:nvPr>
        </p:nvSpPr>
        <p:spPr>
          <a:xfrm>
            <a:off x="6553200" y="6248400"/>
            <a:ext cx="2133600" cy="457200"/>
          </a:xfrm>
          <a:prstGeom prst="rect">
            <a:avLst/>
          </a:prstGeom>
        </p:spPr>
        <p:txBody>
          <a:bodyPr/>
          <a:lstStyle>
            <a:lvl1pPr>
              <a:defRPr/>
            </a:lvl1pPr>
          </a:lstStyle>
          <a:p>
            <a:fld id="{271D9EAA-40D6-4A00-80D8-8BD350E70EC9}" type="slidenum">
              <a:rPr lang="en-US" smtClean="0"/>
              <a:t>‹#›</a:t>
            </a:fld>
            <a:endParaRPr lang="en-US"/>
          </a:p>
        </p:txBody>
      </p:sp>
      <p:sp>
        <p:nvSpPr>
          <p:cNvPr id="6" name="Rectangle 16"/>
          <p:cNvSpPr>
            <a:spLocks noGrp="1" noChangeArrowheads="1"/>
          </p:cNvSpPr>
          <p:nvPr>
            <p:ph type="dt" sz="half" idx="12"/>
          </p:nvPr>
        </p:nvSpPr>
        <p:spPr/>
        <p:txBody>
          <a:bodyPr/>
          <a:lstStyle>
            <a:lvl1pPr>
              <a:defRPr/>
            </a:lvl1pPr>
          </a:lstStyle>
          <a:p>
            <a:fld id="{6BA9BD69-0044-4839-97AA-2C99C3A6C394}" type="datetimeFigureOut">
              <a:rPr lang="en-US" smtClean="0"/>
              <a:t>8/29/2024</a:t>
            </a:fld>
            <a:endParaRPr lang="en-US"/>
          </a:p>
        </p:txBody>
      </p:sp>
    </p:spTree>
    <p:extLst>
      <p:ext uri="{BB962C8B-B14F-4D97-AF65-F5344CB8AC3E}">
        <p14:creationId xmlns:p14="http://schemas.microsoft.com/office/powerpoint/2010/main" val="1169669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D61F379B-B610-4F03-AC44-0D576397C2D8}" type="datetimeFigureOut">
              <a:rPr lang="en-US"/>
              <a:pPr>
                <a:defRPr/>
              </a:pPr>
              <a:t>8/29/2024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13B7AA2-CDEE-4269-BE03-F83E5EFE1101}" type="slidenum">
              <a:rPr lang="en-US"/>
              <a:pPr>
                <a:defRPr/>
              </a:pPr>
              <a:t>‹#›</a:t>
            </a:fld>
            <a:endParaRPr lang="en-US"/>
          </a:p>
        </p:txBody>
      </p:sp>
    </p:spTree>
    <p:extLst>
      <p:ext uri="{BB962C8B-B14F-4D97-AF65-F5344CB8AC3E}">
        <p14:creationId xmlns:p14="http://schemas.microsoft.com/office/powerpoint/2010/main" val="302472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8651233-A235-4E45-9D03-06512EDD4A71}" type="datetimeFigureOut">
              <a:rPr lang="en-US"/>
              <a:pPr>
                <a:defRPr/>
              </a:pPr>
              <a:t>8/29/2024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8B5308D-9646-4B61-B4DF-92628DD906E0}" type="slidenum">
              <a:rPr lang="en-US"/>
              <a:pPr>
                <a:defRPr/>
              </a:pPr>
              <a:t>‹#›</a:t>
            </a:fld>
            <a:endParaRPr lang="en-US"/>
          </a:p>
        </p:txBody>
      </p:sp>
    </p:spTree>
    <p:extLst>
      <p:ext uri="{BB962C8B-B14F-4D97-AF65-F5344CB8AC3E}">
        <p14:creationId xmlns:p14="http://schemas.microsoft.com/office/powerpoint/2010/main" val="1378681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101AC245-4F39-49BB-AA72-6A70BDF21E04}" type="datetimeFigureOut">
              <a:rPr lang="en-US"/>
              <a:pPr>
                <a:defRPr/>
              </a:pPr>
              <a:t>8/29/2024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6F26E61-F2CC-410A-B197-52365714FA67}" type="slidenum">
              <a:rPr lang="en-US"/>
              <a:pPr>
                <a:defRPr/>
              </a:pPr>
              <a:t>‹#›</a:t>
            </a:fld>
            <a:endParaRPr lang="en-US"/>
          </a:p>
        </p:txBody>
      </p:sp>
    </p:spTree>
    <p:extLst>
      <p:ext uri="{BB962C8B-B14F-4D97-AF65-F5344CB8AC3E}">
        <p14:creationId xmlns:p14="http://schemas.microsoft.com/office/powerpoint/2010/main" val="3706120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20.xml"/><Relationship Id="rId7" Type="http://schemas.openxmlformats.org/officeDocument/2006/relationships/theme" Target="../theme/theme3.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5" Type="http://schemas.openxmlformats.org/officeDocument/2006/relationships/slideLayout" Target="../slideLayouts/slideLayout22.xml"/><Relationship Id="rId4" Type="http://schemas.openxmlformats.org/officeDocument/2006/relationships/slideLayout" Target="../slideLayouts/slideLayout2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4.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 descr="DOE-NE LOGO (Vertital) A"/>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6200" y="87313"/>
            <a:ext cx="2743200" cy="151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
          <p:cNvSpPr>
            <a:spLocks noGrp="1" noChangeArrowheads="1"/>
          </p:cNvSpPr>
          <p:nvPr>
            <p:ph type="title"/>
          </p:nvPr>
        </p:nvSpPr>
        <p:spPr bwMode="auto">
          <a:xfrm>
            <a:off x="2895600" y="152400"/>
            <a:ext cx="57912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5"/>
          <p:cNvSpPr>
            <a:spLocks noGrp="1" noChangeArrowheads="1"/>
          </p:cNvSpPr>
          <p:nvPr>
            <p:ph type="body" idx="1"/>
          </p:nvPr>
        </p:nvSpPr>
        <p:spPr bwMode="auto">
          <a:xfrm>
            <a:off x="457200" y="16764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Line 6"/>
          <p:cNvSpPr>
            <a:spLocks noChangeShapeType="1"/>
          </p:cNvSpPr>
          <p:nvPr/>
        </p:nvSpPr>
        <p:spPr bwMode="auto">
          <a:xfrm>
            <a:off x="381000" y="1470025"/>
            <a:ext cx="8458200" cy="0"/>
          </a:xfrm>
          <a:prstGeom prst="line">
            <a:avLst/>
          </a:prstGeom>
          <a:noFill/>
          <a:ln w="38100">
            <a:solidFill>
              <a:srgbClr val="1B5527"/>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0" name="Line 7"/>
          <p:cNvSpPr>
            <a:spLocks noChangeShapeType="1"/>
          </p:cNvSpPr>
          <p:nvPr/>
        </p:nvSpPr>
        <p:spPr bwMode="auto">
          <a:xfrm>
            <a:off x="533400" y="1524000"/>
            <a:ext cx="8458200" cy="0"/>
          </a:xfrm>
          <a:prstGeom prst="line">
            <a:avLst/>
          </a:prstGeom>
          <a:noFill/>
          <a:ln w="38100">
            <a:solidFill>
              <a:srgbClr val="E8BB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9" name="Rectangle 9"/>
          <p:cNvSpPr>
            <a:spLocks noGrp="1" noChangeArrowheads="1"/>
          </p:cNvSpPr>
          <p:nvPr>
            <p:ph type="dt" sz="half" idx="2"/>
          </p:nvPr>
        </p:nvSpPr>
        <p:spPr bwMode="auto">
          <a:xfrm>
            <a:off x="0" y="6629400"/>
            <a:ext cx="2133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900"/>
            </a:lvl1pPr>
          </a:lstStyle>
          <a:p>
            <a:fld id="{6BA9BD69-0044-4839-97AA-2C99C3A6C394}" type="datetimeFigureOut">
              <a:rPr lang="en-US" smtClean="0"/>
              <a:t>8/29/2024</a:t>
            </a:fld>
            <a:endParaRPr lang="en-US"/>
          </a:p>
        </p:txBody>
      </p:sp>
      <p:sp>
        <p:nvSpPr>
          <p:cNvPr id="5130" name="Rectangle 10"/>
          <p:cNvSpPr>
            <a:spLocks noGrp="1" noChangeArrowheads="1"/>
          </p:cNvSpPr>
          <p:nvPr>
            <p:ph type="ftr" sz="quarter" idx="3"/>
          </p:nvPr>
        </p:nvSpPr>
        <p:spPr bwMode="auto">
          <a:xfrm>
            <a:off x="3124200" y="6629400"/>
            <a:ext cx="2895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900">
                <a:solidFill>
                  <a:srgbClr val="000000"/>
                </a:solidFill>
              </a:defRPr>
            </a:lvl1pPr>
          </a:lstStyle>
          <a:p>
            <a:endParaRPr lang="en-US"/>
          </a:p>
        </p:txBody>
      </p:sp>
      <p:sp>
        <p:nvSpPr>
          <p:cNvPr id="1033" name="Text Box 15"/>
          <p:cNvSpPr txBox="1">
            <a:spLocks noChangeArrowheads="1"/>
          </p:cNvSpPr>
          <p:nvPr/>
        </p:nvSpPr>
        <p:spPr bwMode="auto">
          <a:xfrm>
            <a:off x="7162800" y="6497638"/>
            <a:ext cx="1828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spcBef>
                <a:spcPct val="50000"/>
              </a:spcBef>
              <a:defRPr/>
            </a:pPr>
            <a:fld id="{0211F475-E439-43BC-9A83-1AA9ECAC0EE4}" type="slidenum">
              <a:rPr lang="en-US" altLang="en-US" sz="1200" smtClean="0"/>
              <a:pPr algn="r">
                <a:spcBef>
                  <a:spcPct val="50000"/>
                </a:spcBef>
                <a:defRPr/>
              </a:pPr>
              <a:t>‹#›</a:t>
            </a:fld>
            <a:endParaRPr lang="en-US" altLang="en-US" sz="1200"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lgn="l" rtl="0" eaLnBrk="1" fontAlgn="base" hangingPunct="1">
        <a:spcBef>
          <a:spcPct val="0"/>
        </a:spcBef>
        <a:spcAft>
          <a:spcPct val="0"/>
        </a:spcAft>
        <a:defRPr sz="2800" b="1">
          <a:solidFill>
            <a:srgbClr val="1B5527"/>
          </a:solidFill>
          <a:latin typeface="+mj-lt"/>
          <a:ea typeface="+mj-ea"/>
          <a:cs typeface="+mj-cs"/>
        </a:defRPr>
      </a:lvl1pPr>
      <a:lvl2pPr algn="l" rtl="0" eaLnBrk="1" fontAlgn="base" hangingPunct="1">
        <a:spcBef>
          <a:spcPct val="0"/>
        </a:spcBef>
        <a:spcAft>
          <a:spcPct val="0"/>
        </a:spcAft>
        <a:defRPr sz="2800" b="1">
          <a:solidFill>
            <a:srgbClr val="1B5527"/>
          </a:solidFill>
          <a:latin typeface="Arial" charset="0"/>
        </a:defRPr>
      </a:lvl2pPr>
      <a:lvl3pPr algn="l" rtl="0" eaLnBrk="1" fontAlgn="base" hangingPunct="1">
        <a:spcBef>
          <a:spcPct val="0"/>
        </a:spcBef>
        <a:spcAft>
          <a:spcPct val="0"/>
        </a:spcAft>
        <a:defRPr sz="2800" b="1">
          <a:solidFill>
            <a:srgbClr val="1B5527"/>
          </a:solidFill>
          <a:latin typeface="Arial" charset="0"/>
        </a:defRPr>
      </a:lvl3pPr>
      <a:lvl4pPr algn="l" rtl="0" eaLnBrk="1" fontAlgn="base" hangingPunct="1">
        <a:spcBef>
          <a:spcPct val="0"/>
        </a:spcBef>
        <a:spcAft>
          <a:spcPct val="0"/>
        </a:spcAft>
        <a:defRPr sz="2800" b="1">
          <a:solidFill>
            <a:srgbClr val="1B5527"/>
          </a:solidFill>
          <a:latin typeface="Arial" charset="0"/>
        </a:defRPr>
      </a:lvl4pPr>
      <a:lvl5pPr algn="l" rtl="0" eaLnBrk="1" fontAlgn="base" hangingPunct="1">
        <a:spcBef>
          <a:spcPct val="0"/>
        </a:spcBef>
        <a:spcAft>
          <a:spcPct val="0"/>
        </a:spcAft>
        <a:defRPr sz="2800" b="1">
          <a:solidFill>
            <a:srgbClr val="1B5527"/>
          </a:solidFill>
          <a:latin typeface="Arial" charset="0"/>
        </a:defRPr>
      </a:lvl5pPr>
      <a:lvl6pPr marL="457200" algn="l" rtl="0" eaLnBrk="1" fontAlgn="base" hangingPunct="1">
        <a:spcBef>
          <a:spcPct val="0"/>
        </a:spcBef>
        <a:spcAft>
          <a:spcPct val="0"/>
        </a:spcAft>
        <a:defRPr sz="2800" b="1">
          <a:solidFill>
            <a:srgbClr val="1B5527"/>
          </a:solidFill>
          <a:latin typeface="Arial" charset="0"/>
        </a:defRPr>
      </a:lvl6pPr>
      <a:lvl7pPr marL="914400" algn="l" rtl="0" eaLnBrk="1" fontAlgn="base" hangingPunct="1">
        <a:spcBef>
          <a:spcPct val="0"/>
        </a:spcBef>
        <a:spcAft>
          <a:spcPct val="0"/>
        </a:spcAft>
        <a:defRPr sz="2800" b="1">
          <a:solidFill>
            <a:srgbClr val="1B5527"/>
          </a:solidFill>
          <a:latin typeface="Arial" charset="0"/>
        </a:defRPr>
      </a:lvl7pPr>
      <a:lvl8pPr marL="1371600" algn="l" rtl="0" eaLnBrk="1" fontAlgn="base" hangingPunct="1">
        <a:spcBef>
          <a:spcPct val="0"/>
        </a:spcBef>
        <a:spcAft>
          <a:spcPct val="0"/>
        </a:spcAft>
        <a:defRPr sz="2800" b="1">
          <a:solidFill>
            <a:srgbClr val="1B5527"/>
          </a:solidFill>
          <a:latin typeface="Arial" charset="0"/>
        </a:defRPr>
      </a:lvl8pPr>
      <a:lvl9pPr marL="1828800" algn="l" rtl="0" eaLnBrk="1" fontAlgn="base" hangingPunct="1">
        <a:spcBef>
          <a:spcPct val="0"/>
        </a:spcBef>
        <a:spcAft>
          <a:spcPct val="0"/>
        </a:spcAft>
        <a:defRPr sz="2800" b="1">
          <a:solidFill>
            <a:srgbClr val="1B5527"/>
          </a:solidFill>
          <a:latin typeface="Arial" charset="0"/>
        </a:defRPr>
      </a:lvl9pPr>
    </p:titleStyle>
    <p:bodyStyle>
      <a:lvl1pPr marL="231775" indent="-231775" algn="l" rtl="0" eaLnBrk="1" fontAlgn="base" hangingPunct="1">
        <a:spcBef>
          <a:spcPct val="0"/>
        </a:spcBef>
        <a:spcAft>
          <a:spcPct val="0"/>
        </a:spcAft>
        <a:buClr>
          <a:srgbClr val="1B5527"/>
        </a:buClr>
        <a:buFont typeface="Wingdings" pitchFamily="2" charset="2"/>
        <a:buChar char="n"/>
        <a:defRPr sz="2000" b="1">
          <a:solidFill>
            <a:schemeClr val="tx1"/>
          </a:solidFill>
          <a:latin typeface="+mn-lt"/>
          <a:ea typeface="+mn-ea"/>
          <a:cs typeface="+mn-cs"/>
        </a:defRPr>
      </a:lvl1pPr>
      <a:lvl2pPr marL="571500" indent="-225425" algn="l" rtl="0" eaLnBrk="1" fontAlgn="base" hangingPunct="1">
        <a:spcBef>
          <a:spcPct val="0"/>
        </a:spcBef>
        <a:spcAft>
          <a:spcPct val="10000"/>
        </a:spcAft>
        <a:buClr>
          <a:srgbClr val="1B5527"/>
        </a:buClr>
        <a:buSzPct val="110000"/>
        <a:buFont typeface="Symbol" pitchFamily="18" charset="2"/>
        <a:buChar char="·"/>
        <a:defRPr>
          <a:solidFill>
            <a:schemeClr val="tx1"/>
          </a:solidFill>
          <a:latin typeface="+mn-lt"/>
        </a:defRPr>
      </a:lvl2pPr>
      <a:lvl3pPr marL="914400" indent="-228600" algn="l" rtl="0" eaLnBrk="1" fontAlgn="base" hangingPunct="1">
        <a:spcBef>
          <a:spcPct val="0"/>
        </a:spcBef>
        <a:spcAft>
          <a:spcPct val="10000"/>
        </a:spcAft>
        <a:buClr>
          <a:srgbClr val="1B5527"/>
        </a:buClr>
        <a:buSzPct val="110000"/>
        <a:buFont typeface="Arial" charset="0"/>
        <a:buChar char="–"/>
        <a:defRPr sz="1600">
          <a:solidFill>
            <a:schemeClr val="tx1"/>
          </a:solidFill>
          <a:latin typeface="+mn-lt"/>
        </a:defRPr>
      </a:lvl3pPr>
      <a:lvl4pPr marL="1257300" indent="-228600" algn="l" rtl="0" eaLnBrk="1" fontAlgn="base" hangingPunct="1">
        <a:spcBef>
          <a:spcPct val="0"/>
        </a:spcBef>
        <a:spcAft>
          <a:spcPct val="10000"/>
        </a:spcAft>
        <a:buClr>
          <a:srgbClr val="1B5527"/>
        </a:buClr>
        <a:buChar char="•"/>
        <a:defRPr sz="1400">
          <a:solidFill>
            <a:schemeClr val="tx1"/>
          </a:solidFill>
          <a:latin typeface="+mn-lt"/>
        </a:defRPr>
      </a:lvl4pPr>
      <a:lvl5pPr marL="1600200" indent="-228600" algn="l" rtl="0" eaLnBrk="1" fontAlgn="base" hangingPunct="1">
        <a:spcBef>
          <a:spcPct val="0"/>
        </a:spcBef>
        <a:spcAft>
          <a:spcPct val="10000"/>
        </a:spcAft>
        <a:buClr>
          <a:srgbClr val="1B5527"/>
        </a:buClr>
        <a:buChar char="»"/>
        <a:defRPr sz="1200">
          <a:solidFill>
            <a:schemeClr val="tx1"/>
          </a:solidFill>
          <a:latin typeface="+mn-lt"/>
        </a:defRPr>
      </a:lvl5pPr>
      <a:lvl6pPr marL="2057400" indent="-228600" algn="l" rtl="0" eaLnBrk="1" fontAlgn="base" hangingPunct="1">
        <a:spcBef>
          <a:spcPct val="0"/>
        </a:spcBef>
        <a:spcAft>
          <a:spcPct val="10000"/>
        </a:spcAft>
        <a:buClr>
          <a:srgbClr val="1B5527"/>
        </a:buClr>
        <a:buChar char="»"/>
        <a:defRPr sz="1200">
          <a:solidFill>
            <a:schemeClr val="tx1"/>
          </a:solidFill>
          <a:latin typeface="+mn-lt"/>
        </a:defRPr>
      </a:lvl6pPr>
      <a:lvl7pPr marL="2514600" indent="-228600" algn="l" rtl="0" eaLnBrk="1" fontAlgn="base" hangingPunct="1">
        <a:spcBef>
          <a:spcPct val="0"/>
        </a:spcBef>
        <a:spcAft>
          <a:spcPct val="10000"/>
        </a:spcAft>
        <a:buClr>
          <a:srgbClr val="1B5527"/>
        </a:buClr>
        <a:buChar char="»"/>
        <a:defRPr sz="1200">
          <a:solidFill>
            <a:schemeClr val="tx1"/>
          </a:solidFill>
          <a:latin typeface="+mn-lt"/>
        </a:defRPr>
      </a:lvl7pPr>
      <a:lvl8pPr marL="2971800" indent="-228600" algn="l" rtl="0" eaLnBrk="1" fontAlgn="base" hangingPunct="1">
        <a:spcBef>
          <a:spcPct val="0"/>
        </a:spcBef>
        <a:spcAft>
          <a:spcPct val="10000"/>
        </a:spcAft>
        <a:buClr>
          <a:srgbClr val="1B5527"/>
        </a:buClr>
        <a:buChar char="»"/>
        <a:defRPr sz="1200">
          <a:solidFill>
            <a:schemeClr val="tx1"/>
          </a:solidFill>
          <a:latin typeface="+mn-lt"/>
        </a:defRPr>
      </a:lvl8pPr>
      <a:lvl9pPr marL="3429000" indent="-228600" algn="l" rtl="0" eaLnBrk="1" fontAlgn="base" hangingPunct="1">
        <a:spcBef>
          <a:spcPct val="0"/>
        </a:spcBef>
        <a:spcAft>
          <a:spcPct val="10000"/>
        </a:spcAft>
        <a:buClr>
          <a:srgbClr val="1B5527"/>
        </a:buClr>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105130C0-D877-4D0F-A499-911FE38CD761}" type="datetimeFigureOut">
              <a:rPr lang="en-US"/>
              <a:pPr>
                <a:defRPr/>
              </a:pPr>
              <a:t>8/29/2024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A3490112-2B41-4CCB-AF51-641672BAEA6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 descr="DOE-NE LOGO (Vertital) A"/>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6200" y="87313"/>
            <a:ext cx="2743200" cy="151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
          <p:cNvSpPr>
            <a:spLocks noGrp="1" noChangeArrowheads="1"/>
          </p:cNvSpPr>
          <p:nvPr>
            <p:ph type="title"/>
          </p:nvPr>
        </p:nvSpPr>
        <p:spPr bwMode="auto">
          <a:xfrm>
            <a:off x="2895600" y="152400"/>
            <a:ext cx="57912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5"/>
          <p:cNvSpPr>
            <a:spLocks noGrp="1" noChangeArrowheads="1"/>
          </p:cNvSpPr>
          <p:nvPr>
            <p:ph type="body" idx="1"/>
          </p:nvPr>
        </p:nvSpPr>
        <p:spPr bwMode="auto">
          <a:xfrm>
            <a:off x="457200" y="16764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Line 6"/>
          <p:cNvSpPr>
            <a:spLocks noChangeShapeType="1"/>
          </p:cNvSpPr>
          <p:nvPr/>
        </p:nvSpPr>
        <p:spPr bwMode="auto">
          <a:xfrm>
            <a:off x="381000" y="1470025"/>
            <a:ext cx="8458200" cy="0"/>
          </a:xfrm>
          <a:prstGeom prst="line">
            <a:avLst/>
          </a:prstGeom>
          <a:noFill/>
          <a:ln w="38100">
            <a:solidFill>
              <a:srgbClr val="1B5527"/>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0" name="Line 7"/>
          <p:cNvSpPr>
            <a:spLocks noChangeShapeType="1"/>
          </p:cNvSpPr>
          <p:nvPr/>
        </p:nvSpPr>
        <p:spPr bwMode="auto">
          <a:xfrm>
            <a:off x="533400" y="1524000"/>
            <a:ext cx="8458200" cy="0"/>
          </a:xfrm>
          <a:prstGeom prst="line">
            <a:avLst/>
          </a:prstGeom>
          <a:noFill/>
          <a:ln w="38100">
            <a:solidFill>
              <a:srgbClr val="E8BB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9" name="Rectangle 9"/>
          <p:cNvSpPr>
            <a:spLocks noGrp="1" noChangeArrowheads="1"/>
          </p:cNvSpPr>
          <p:nvPr>
            <p:ph type="dt" sz="half" idx="2"/>
          </p:nvPr>
        </p:nvSpPr>
        <p:spPr bwMode="auto">
          <a:xfrm>
            <a:off x="0" y="6629400"/>
            <a:ext cx="2133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900"/>
            </a:lvl1pPr>
          </a:lstStyle>
          <a:p>
            <a:fld id="{6BA9BD69-0044-4839-97AA-2C99C3A6C394}" type="datetimeFigureOut">
              <a:rPr lang="en-US" smtClean="0"/>
              <a:t>8/29/2024</a:t>
            </a:fld>
            <a:endParaRPr lang="en-US"/>
          </a:p>
        </p:txBody>
      </p:sp>
      <p:sp>
        <p:nvSpPr>
          <p:cNvPr id="5130" name="Rectangle 10"/>
          <p:cNvSpPr>
            <a:spLocks noGrp="1" noChangeArrowheads="1"/>
          </p:cNvSpPr>
          <p:nvPr>
            <p:ph type="ftr" sz="quarter" idx="3"/>
          </p:nvPr>
        </p:nvSpPr>
        <p:spPr bwMode="auto">
          <a:xfrm>
            <a:off x="3124200" y="6629400"/>
            <a:ext cx="2895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900">
                <a:solidFill>
                  <a:srgbClr val="000000"/>
                </a:solidFill>
              </a:defRPr>
            </a:lvl1pPr>
          </a:lstStyle>
          <a:p>
            <a:endParaRPr lang="en-US"/>
          </a:p>
        </p:txBody>
      </p:sp>
      <p:sp>
        <p:nvSpPr>
          <p:cNvPr id="1033" name="Text Box 15"/>
          <p:cNvSpPr txBox="1">
            <a:spLocks noChangeArrowheads="1"/>
          </p:cNvSpPr>
          <p:nvPr/>
        </p:nvSpPr>
        <p:spPr bwMode="auto">
          <a:xfrm>
            <a:off x="7162800" y="6497638"/>
            <a:ext cx="1828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spcBef>
                <a:spcPct val="50000"/>
              </a:spcBef>
              <a:defRPr/>
            </a:pPr>
            <a:fld id="{0211F475-E439-43BC-9A83-1AA9ECAC0EE4}" type="slidenum">
              <a:rPr lang="en-US" altLang="en-US" sz="1200" smtClean="0"/>
              <a:pPr algn="r">
                <a:spcBef>
                  <a:spcPct val="50000"/>
                </a:spcBef>
                <a:defRPr/>
              </a:pPr>
              <a:t>‹#›</a:t>
            </a:fld>
            <a:endParaRPr lang="en-US" altLang="en-US" sz="1200" dirty="0"/>
          </a:p>
        </p:txBody>
      </p:sp>
    </p:spTree>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Lst>
  <p:txStyles>
    <p:titleStyle>
      <a:lvl1pPr algn="l" rtl="0" eaLnBrk="1" fontAlgn="base" hangingPunct="1">
        <a:spcBef>
          <a:spcPct val="0"/>
        </a:spcBef>
        <a:spcAft>
          <a:spcPct val="0"/>
        </a:spcAft>
        <a:defRPr sz="2800" b="1">
          <a:solidFill>
            <a:srgbClr val="1B5527"/>
          </a:solidFill>
          <a:latin typeface="+mj-lt"/>
          <a:ea typeface="+mj-ea"/>
          <a:cs typeface="+mj-cs"/>
        </a:defRPr>
      </a:lvl1pPr>
      <a:lvl2pPr algn="l" rtl="0" eaLnBrk="1" fontAlgn="base" hangingPunct="1">
        <a:spcBef>
          <a:spcPct val="0"/>
        </a:spcBef>
        <a:spcAft>
          <a:spcPct val="0"/>
        </a:spcAft>
        <a:defRPr sz="2800" b="1">
          <a:solidFill>
            <a:srgbClr val="1B5527"/>
          </a:solidFill>
          <a:latin typeface="Arial" charset="0"/>
        </a:defRPr>
      </a:lvl2pPr>
      <a:lvl3pPr algn="l" rtl="0" eaLnBrk="1" fontAlgn="base" hangingPunct="1">
        <a:spcBef>
          <a:spcPct val="0"/>
        </a:spcBef>
        <a:spcAft>
          <a:spcPct val="0"/>
        </a:spcAft>
        <a:defRPr sz="2800" b="1">
          <a:solidFill>
            <a:srgbClr val="1B5527"/>
          </a:solidFill>
          <a:latin typeface="Arial" charset="0"/>
        </a:defRPr>
      </a:lvl3pPr>
      <a:lvl4pPr algn="l" rtl="0" eaLnBrk="1" fontAlgn="base" hangingPunct="1">
        <a:spcBef>
          <a:spcPct val="0"/>
        </a:spcBef>
        <a:spcAft>
          <a:spcPct val="0"/>
        </a:spcAft>
        <a:defRPr sz="2800" b="1">
          <a:solidFill>
            <a:srgbClr val="1B5527"/>
          </a:solidFill>
          <a:latin typeface="Arial" charset="0"/>
        </a:defRPr>
      </a:lvl4pPr>
      <a:lvl5pPr algn="l" rtl="0" eaLnBrk="1" fontAlgn="base" hangingPunct="1">
        <a:spcBef>
          <a:spcPct val="0"/>
        </a:spcBef>
        <a:spcAft>
          <a:spcPct val="0"/>
        </a:spcAft>
        <a:defRPr sz="2800" b="1">
          <a:solidFill>
            <a:srgbClr val="1B5527"/>
          </a:solidFill>
          <a:latin typeface="Arial" charset="0"/>
        </a:defRPr>
      </a:lvl5pPr>
      <a:lvl6pPr marL="457200" algn="l" rtl="0" eaLnBrk="1" fontAlgn="base" hangingPunct="1">
        <a:spcBef>
          <a:spcPct val="0"/>
        </a:spcBef>
        <a:spcAft>
          <a:spcPct val="0"/>
        </a:spcAft>
        <a:defRPr sz="2800" b="1">
          <a:solidFill>
            <a:srgbClr val="1B5527"/>
          </a:solidFill>
          <a:latin typeface="Arial" charset="0"/>
        </a:defRPr>
      </a:lvl6pPr>
      <a:lvl7pPr marL="914400" algn="l" rtl="0" eaLnBrk="1" fontAlgn="base" hangingPunct="1">
        <a:spcBef>
          <a:spcPct val="0"/>
        </a:spcBef>
        <a:spcAft>
          <a:spcPct val="0"/>
        </a:spcAft>
        <a:defRPr sz="2800" b="1">
          <a:solidFill>
            <a:srgbClr val="1B5527"/>
          </a:solidFill>
          <a:latin typeface="Arial" charset="0"/>
        </a:defRPr>
      </a:lvl7pPr>
      <a:lvl8pPr marL="1371600" algn="l" rtl="0" eaLnBrk="1" fontAlgn="base" hangingPunct="1">
        <a:spcBef>
          <a:spcPct val="0"/>
        </a:spcBef>
        <a:spcAft>
          <a:spcPct val="0"/>
        </a:spcAft>
        <a:defRPr sz="2800" b="1">
          <a:solidFill>
            <a:srgbClr val="1B5527"/>
          </a:solidFill>
          <a:latin typeface="Arial" charset="0"/>
        </a:defRPr>
      </a:lvl8pPr>
      <a:lvl9pPr marL="1828800" algn="l" rtl="0" eaLnBrk="1" fontAlgn="base" hangingPunct="1">
        <a:spcBef>
          <a:spcPct val="0"/>
        </a:spcBef>
        <a:spcAft>
          <a:spcPct val="0"/>
        </a:spcAft>
        <a:defRPr sz="2800" b="1">
          <a:solidFill>
            <a:srgbClr val="1B5527"/>
          </a:solidFill>
          <a:latin typeface="Arial" charset="0"/>
        </a:defRPr>
      </a:lvl9pPr>
    </p:titleStyle>
    <p:bodyStyle>
      <a:lvl1pPr marL="231775" indent="-231775" algn="l" rtl="0" eaLnBrk="1" fontAlgn="base" hangingPunct="1">
        <a:spcBef>
          <a:spcPct val="0"/>
        </a:spcBef>
        <a:spcAft>
          <a:spcPct val="0"/>
        </a:spcAft>
        <a:buClr>
          <a:srgbClr val="1B5527"/>
        </a:buClr>
        <a:buFont typeface="Wingdings" pitchFamily="2" charset="2"/>
        <a:buChar char="n"/>
        <a:defRPr sz="2000" b="1">
          <a:solidFill>
            <a:schemeClr val="tx1"/>
          </a:solidFill>
          <a:latin typeface="+mn-lt"/>
          <a:ea typeface="+mn-ea"/>
          <a:cs typeface="+mn-cs"/>
        </a:defRPr>
      </a:lvl1pPr>
      <a:lvl2pPr marL="571500" indent="-225425" algn="l" rtl="0" eaLnBrk="1" fontAlgn="base" hangingPunct="1">
        <a:spcBef>
          <a:spcPct val="0"/>
        </a:spcBef>
        <a:spcAft>
          <a:spcPct val="10000"/>
        </a:spcAft>
        <a:buClr>
          <a:srgbClr val="1B5527"/>
        </a:buClr>
        <a:buSzPct val="110000"/>
        <a:buFont typeface="Symbol" pitchFamily="18" charset="2"/>
        <a:buChar char="·"/>
        <a:defRPr>
          <a:solidFill>
            <a:schemeClr val="tx1"/>
          </a:solidFill>
          <a:latin typeface="+mn-lt"/>
        </a:defRPr>
      </a:lvl2pPr>
      <a:lvl3pPr marL="914400" indent="-228600" algn="l" rtl="0" eaLnBrk="1" fontAlgn="base" hangingPunct="1">
        <a:spcBef>
          <a:spcPct val="0"/>
        </a:spcBef>
        <a:spcAft>
          <a:spcPct val="10000"/>
        </a:spcAft>
        <a:buClr>
          <a:srgbClr val="1B5527"/>
        </a:buClr>
        <a:buSzPct val="110000"/>
        <a:buFont typeface="Arial" charset="0"/>
        <a:buChar char="–"/>
        <a:defRPr sz="1600">
          <a:solidFill>
            <a:schemeClr val="tx1"/>
          </a:solidFill>
          <a:latin typeface="+mn-lt"/>
        </a:defRPr>
      </a:lvl3pPr>
      <a:lvl4pPr marL="1257300" indent="-228600" algn="l" rtl="0" eaLnBrk="1" fontAlgn="base" hangingPunct="1">
        <a:spcBef>
          <a:spcPct val="0"/>
        </a:spcBef>
        <a:spcAft>
          <a:spcPct val="10000"/>
        </a:spcAft>
        <a:buClr>
          <a:srgbClr val="1B5527"/>
        </a:buClr>
        <a:buChar char="•"/>
        <a:defRPr sz="1400">
          <a:solidFill>
            <a:schemeClr val="tx1"/>
          </a:solidFill>
          <a:latin typeface="+mn-lt"/>
        </a:defRPr>
      </a:lvl4pPr>
      <a:lvl5pPr marL="1600200" indent="-228600" algn="l" rtl="0" eaLnBrk="1" fontAlgn="base" hangingPunct="1">
        <a:spcBef>
          <a:spcPct val="0"/>
        </a:spcBef>
        <a:spcAft>
          <a:spcPct val="10000"/>
        </a:spcAft>
        <a:buClr>
          <a:srgbClr val="1B5527"/>
        </a:buClr>
        <a:buChar char="»"/>
        <a:defRPr sz="1200">
          <a:solidFill>
            <a:schemeClr val="tx1"/>
          </a:solidFill>
          <a:latin typeface="+mn-lt"/>
        </a:defRPr>
      </a:lvl5pPr>
      <a:lvl6pPr marL="2057400" indent="-228600" algn="l" rtl="0" eaLnBrk="1" fontAlgn="base" hangingPunct="1">
        <a:spcBef>
          <a:spcPct val="0"/>
        </a:spcBef>
        <a:spcAft>
          <a:spcPct val="10000"/>
        </a:spcAft>
        <a:buClr>
          <a:srgbClr val="1B5527"/>
        </a:buClr>
        <a:buChar char="»"/>
        <a:defRPr sz="1200">
          <a:solidFill>
            <a:schemeClr val="tx1"/>
          </a:solidFill>
          <a:latin typeface="+mn-lt"/>
        </a:defRPr>
      </a:lvl6pPr>
      <a:lvl7pPr marL="2514600" indent="-228600" algn="l" rtl="0" eaLnBrk="1" fontAlgn="base" hangingPunct="1">
        <a:spcBef>
          <a:spcPct val="0"/>
        </a:spcBef>
        <a:spcAft>
          <a:spcPct val="10000"/>
        </a:spcAft>
        <a:buClr>
          <a:srgbClr val="1B5527"/>
        </a:buClr>
        <a:buChar char="»"/>
        <a:defRPr sz="1200">
          <a:solidFill>
            <a:schemeClr val="tx1"/>
          </a:solidFill>
          <a:latin typeface="+mn-lt"/>
        </a:defRPr>
      </a:lvl7pPr>
      <a:lvl8pPr marL="2971800" indent="-228600" algn="l" rtl="0" eaLnBrk="1" fontAlgn="base" hangingPunct="1">
        <a:spcBef>
          <a:spcPct val="0"/>
        </a:spcBef>
        <a:spcAft>
          <a:spcPct val="10000"/>
        </a:spcAft>
        <a:buClr>
          <a:srgbClr val="1B5527"/>
        </a:buClr>
        <a:buChar char="»"/>
        <a:defRPr sz="1200">
          <a:solidFill>
            <a:schemeClr val="tx1"/>
          </a:solidFill>
          <a:latin typeface="+mn-lt"/>
        </a:defRPr>
      </a:lvl8pPr>
      <a:lvl9pPr marL="3429000" indent="-228600" algn="l" rtl="0" eaLnBrk="1" fontAlgn="base" hangingPunct="1">
        <a:spcBef>
          <a:spcPct val="0"/>
        </a:spcBef>
        <a:spcAft>
          <a:spcPct val="10000"/>
        </a:spcAft>
        <a:buClr>
          <a:srgbClr val="1B5527"/>
        </a:buClr>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105130C0-D877-4D0F-A499-911FE38CD761}" type="datetimeFigureOut">
              <a:rPr lang="en-US"/>
              <a:pPr>
                <a:defRPr/>
              </a:pPr>
              <a:t>8/29/2024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A3490112-2B41-4CCB-AF51-641672BAEA6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p:txBody>
          <a:bodyPr/>
          <a:lstStyle/>
          <a:p>
            <a:pPr eaLnBrk="1" hangingPunct="1"/>
            <a:r>
              <a:rPr lang="en-US" altLang="en-US" sz="3600" dirty="0"/>
              <a:t>DOELAP Assessor Training</a:t>
            </a:r>
            <a:br>
              <a:rPr lang="en-US" altLang="en-US" sz="3600" dirty="0"/>
            </a:br>
            <a:r>
              <a:rPr lang="en-US" altLang="en-US" sz="3600" dirty="0"/>
              <a:t>Writing the Assessment Report &amp; Close Out Meeting</a:t>
            </a:r>
          </a:p>
        </p:txBody>
      </p:sp>
      <p:sp>
        <p:nvSpPr>
          <p:cNvPr id="9219" name="Rectangle 3"/>
          <p:cNvSpPr>
            <a:spLocks noGrp="1" noChangeArrowheads="1"/>
          </p:cNvSpPr>
          <p:nvPr>
            <p:ph type="subTitle" idx="1"/>
          </p:nvPr>
        </p:nvSpPr>
        <p:spPr/>
        <p:txBody>
          <a:bodyPr/>
          <a:lstStyle/>
          <a:p>
            <a:pPr eaLnBrk="1" hangingPunct="1"/>
            <a:r>
              <a:rPr lang="en-US" altLang="en-US" dirty="0"/>
              <a:t>Idaho Falls, ID</a:t>
            </a:r>
          </a:p>
          <a:p>
            <a:pPr eaLnBrk="1" hangingPunct="1"/>
            <a:r>
              <a:rPr lang="en-US" altLang="en-US" dirty="0"/>
              <a:t>September 2024</a:t>
            </a:r>
          </a:p>
          <a:p>
            <a:pPr eaLnBrk="1" hangingPunct="1"/>
            <a:endParaRPr lang="en-US" altLang="en-US" dirty="0"/>
          </a:p>
        </p:txBody>
      </p:sp>
    </p:spTree>
    <p:extLst>
      <p:ext uri="{BB962C8B-B14F-4D97-AF65-F5344CB8AC3E}">
        <p14:creationId xmlns:p14="http://schemas.microsoft.com/office/powerpoint/2010/main" val="4994045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normAutofit/>
          </a:bodyPr>
          <a:lstStyle/>
          <a:p>
            <a:r>
              <a:rPr lang="en-US" dirty="0"/>
              <a:t>Assessment Report </a:t>
            </a:r>
            <a:br>
              <a:rPr lang="en-US" dirty="0"/>
            </a:br>
            <a:r>
              <a:rPr lang="en-US" dirty="0"/>
              <a:t>Example Report Page</a:t>
            </a:r>
          </a:p>
        </p:txBody>
      </p:sp>
      <p:sp>
        <p:nvSpPr>
          <p:cNvPr id="58371" name="Rectangle 3"/>
          <p:cNvSpPr>
            <a:spLocks noGrp="1" noChangeArrowheads="1"/>
          </p:cNvSpPr>
          <p:nvPr>
            <p:ph idx="1"/>
          </p:nvPr>
        </p:nvSpPr>
        <p:spPr/>
        <p:txBody>
          <a:bodyPr>
            <a:normAutofit lnSpcReduction="10000"/>
          </a:bodyPr>
          <a:lstStyle/>
          <a:p>
            <a:r>
              <a:rPr lang="en-US" b="0" dirty="0">
                <a:latin typeface="Calibri" panose="020F0502020204030204" pitchFamily="34" charset="0"/>
                <a:cs typeface="Calibri" panose="020F0502020204030204" pitchFamily="34" charset="0"/>
              </a:rPr>
              <a:t>PERSONNEL </a:t>
            </a:r>
          </a:p>
          <a:p>
            <a:pPr marL="0" indent="0">
              <a:buNone/>
            </a:pPr>
            <a:r>
              <a:rPr lang="en-US" sz="1700" b="0" dirty="0">
                <a:latin typeface="Calibri" panose="020F0502020204030204" pitchFamily="34" charset="0"/>
                <a:cs typeface="Calibri" panose="020F0502020204030204" pitchFamily="34" charset="0"/>
              </a:rPr>
              <a:t>Site xyz has an adequate number of personnel to perform the required analyses and maintain the necessary quality assurance requirements. Training is current and documented for all personnel. Retraining is documented, but retraining documents are not signed by the trainer</a:t>
            </a:r>
            <a:r>
              <a:rPr lang="en-US" b="0" dirty="0">
                <a:latin typeface="Calibri" panose="020F0502020204030204" pitchFamily="34" charset="0"/>
                <a:cs typeface="Calibri" panose="020F0502020204030204" pitchFamily="34" charset="0"/>
              </a:rPr>
              <a:t>.</a:t>
            </a:r>
          </a:p>
          <a:p>
            <a:pPr marL="0" indent="0">
              <a:buNone/>
            </a:pPr>
            <a:endParaRPr lang="en-US" b="0" dirty="0">
              <a:latin typeface="Calibri" panose="020F0502020204030204" pitchFamily="34" charset="0"/>
              <a:cs typeface="Calibri" panose="020F0502020204030204" pitchFamily="34" charset="0"/>
            </a:endParaRPr>
          </a:p>
          <a:p>
            <a:r>
              <a:rPr lang="en-US" b="0" dirty="0">
                <a:latin typeface="Calibri" panose="020F0502020204030204" pitchFamily="34" charset="0"/>
                <a:cs typeface="Calibri" panose="020F0502020204030204" pitchFamily="34" charset="0"/>
              </a:rPr>
              <a:t>Deficiencies </a:t>
            </a:r>
          </a:p>
          <a:p>
            <a:pPr marL="0" indent="0">
              <a:buNone/>
            </a:pPr>
            <a:r>
              <a:rPr lang="en-US" sz="1700" b="0" dirty="0">
                <a:latin typeface="Calibri" panose="020F0502020204030204" pitchFamily="34" charset="0"/>
                <a:cs typeface="Calibri" panose="020F0502020204030204" pitchFamily="34" charset="0"/>
              </a:rPr>
              <a:t>None</a:t>
            </a:r>
            <a:r>
              <a:rPr lang="en-US" b="0" dirty="0">
                <a:latin typeface="Calibri" panose="020F0502020204030204" pitchFamily="34" charset="0"/>
                <a:cs typeface="Calibri" panose="020F0502020204030204" pitchFamily="34" charset="0"/>
              </a:rPr>
              <a:t> </a:t>
            </a:r>
          </a:p>
          <a:p>
            <a:pPr marL="0" indent="0">
              <a:buNone/>
            </a:pPr>
            <a:endParaRPr lang="en-US" b="0" dirty="0">
              <a:latin typeface="Calibri" panose="020F0502020204030204" pitchFamily="34" charset="0"/>
              <a:cs typeface="Calibri" panose="020F0502020204030204" pitchFamily="34" charset="0"/>
            </a:endParaRPr>
          </a:p>
          <a:p>
            <a:r>
              <a:rPr lang="en-US" b="0" dirty="0">
                <a:latin typeface="Calibri" panose="020F0502020204030204" pitchFamily="34" charset="0"/>
                <a:cs typeface="Calibri" panose="020F0502020204030204" pitchFamily="34" charset="0"/>
              </a:rPr>
              <a:t>Concerns </a:t>
            </a:r>
          </a:p>
          <a:p>
            <a:pPr marL="0" indent="0">
              <a:buNone/>
            </a:pPr>
            <a:r>
              <a:rPr lang="en-US" b="0" dirty="0">
                <a:latin typeface="Calibri" panose="020F0502020204030204" pitchFamily="34" charset="0"/>
                <a:cs typeface="Calibri" panose="020F0502020204030204" pitchFamily="34" charset="0"/>
              </a:rPr>
              <a:t>C.3 </a:t>
            </a:r>
            <a:r>
              <a:rPr lang="en-US" sz="1700" b="0" dirty="0">
                <a:latin typeface="Calibri" panose="020F0502020204030204" pitchFamily="34" charset="0"/>
                <a:cs typeface="Calibri" panose="020F0502020204030204" pitchFamily="34" charset="0"/>
              </a:rPr>
              <a:t>The educational background of the operational Team Leader for the whole body counter is inconsistent with requirements in the Position Description. 4.2(b) </a:t>
            </a:r>
          </a:p>
          <a:p>
            <a:endParaRPr lang="en-US" b="0" dirty="0">
              <a:latin typeface="Calibri" panose="020F0502020204030204" pitchFamily="34" charset="0"/>
              <a:cs typeface="Calibri" panose="020F0502020204030204" pitchFamily="34" charset="0"/>
            </a:endParaRPr>
          </a:p>
          <a:p>
            <a:r>
              <a:rPr lang="en-US" b="0" dirty="0">
                <a:latin typeface="Calibri" panose="020F0502020204030204" pitchFamily="34" charset="0"/>
                <a:cs typeface="Calibri" panose="020F0502020204030204" pitchFamily="34" charset="0"/>
              </a:rPr>
              <a:t>Observations </a:t>
            </a:r>
          </a:p>
          <a:p>
            <a:pPr marL="0" indent="0">
              <a:buNone/>
            </a:pPr>
            <a:r>
              <a:rPr lang="en-US" b="0" dirty="0">
                <a:latin typeface="Calibri" panose="020F0502020204030204" pitchFamily="34" charset="0"/>
                <a:cs typeface="Calibri" panose="020F0502020204030204" pitchFamily="34" charset="0"/>
              </a:rPr>
              <a:t>O.2 </a:t>
            </a:r>
            <a:r>
              <a:rPr lang="en-US" sz="1700" b="0" dirty="0">
                <a:latin typeface="Calibri" panose="020F0502020204030204" pitchFamily="34" charset="0"/>
                <a:cs typeface="Calibri" panose="020F0502020204030204" pitchFamily="34" charset="0"/>
              </a:rPr>
              <a:t>Retraining is performed and current; however, the trainer has not signed the retraining form. It is suggested that the trainer sign retraining forms to indicate who conducted the training. </a:t>
            </a:r>
          </a:p>
        </p:txBody>
      </p:sp>
      <p:sp>
        <p:nvSpPr>
          <p:cNvPr id="4" name="Footer Placeholder 3"/>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4092654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normAutofit/>
          </a:bodyPr>
          <a:lstStyle/>
          <a:p>
            <a:r>
              <a:rPr lang="en-US" dirty="0"/>
              <a:t>Assessment Report</a:t>
            </a:r>
            <a:br>
              <a:rPr lang="en-US" dirty="0"/>
            </a:br>
            <a:r>
              <a:rPr lang="en-US" dirty="0"/>
              <a:t>Final Activities</a:t>
            </a:r>
          </a:p>
        </p:txBody>
      </p:sp>
      <p:sp>
        <p:nvSpPr>
          <p:cNvPr id="58371" name="Rectangle 3"/>
          <p:cNvSpPr>
            <a:spLocks noGrp="1" noChangeArrowheads="1"/>
          </p:cNvSpPr>
          <p:nvPr>
            <p:ph idx="1"/>
          </p:nvPr>
        </p:nvSpPr>
        <p:spPr/>
        <p:txBody>
          <a:bodyPr>
            <a:normAutofit/>
          </a:bodyPr>
          <a:lstStyle/>
          <a:p>
            <a:r>
              <a:rPr lang="en-US" b="0" dirty="0">
                <a:latin typeface="Calibri" panose="020F0502020204030204" pitchFamily="34" charset="0"/>
                <a:cs typeface="Calibri" panose="020F0502020204030204" pitchFamily="34" charset="0"/>
              </a:rPr>
              <a:t>Print and distribute draft final report</a:t>
            </a:r>
          </a:p>
          <a:p>
            <a:endParaRPr lang="en-US" b="0" dirty="0">
              <a:latin typeface="Calibri" panose="020F0502020204030204" pitchFamily="34" charset="0"/>
              <a:cs typeface="Calibri" panose="020F0502020204030204" pitchFamily="34" charset="0"/>
            </a:endParaRPr>
          </a:p>
          <a:p>
            <a:pPr lvl="1"/>
            <a:r>
              <a:rPr lang="en-US" dirty="0">
                <a:latin typeface="Calibri" panose="020F0502020204030204" pitchFamily="34" charset="0"/>
                <a:cs typeface="Calibri" panose="020F0502020204030204" pitchFamily="34" charset="0"/>
              </a:rPr>
              <a:t>Give the program staff a chance to review report</a:t>
            </a:r>
          </a:p>
          <a:p>
            <a:pPr lvl="1"/>
            <a:r>
              <a:rPr lang="en-US" dirty="0">
                <a:latin typeface="Calibri" panose="020F0502020204030204" pitchFamily="34" charset="0"/>
                <a:cs typeface="Calibri" panose="020F0502020204030204" pitchFamily="34" charset="0"/>
              </a:rPr>
              <a:t>Verify the factual accuracy of the report</a:t>
            </a:r>
          </a:p>
          <a:p>
            <a:pPr lvl="2"/>
            <a:r>
              <a:rPr lang="en-US" dirty="0">
                <a:latin typeface="Calibri" panose="020F0502020204030204" pitchFamily="34" charset="0"/>
                <a:cs typeface="Calibri" panose="020F0502020204030204" pitchFamily="34" charset="0"/>
              </a:rPr>
              <a:t>Names of interviewees</a:t>
            </a:r>
          </a:p>
          <a:p>
            <a:pPr lvl="2"/>
            <a:r>
              <a:rPr lang="en-US" dirty="0">
                <a:latin typeface="Calibri" panose="020F0502020204030204" pitchFamily="34" charset="0"/>
                <a:cs typeface="Calibri" panose="020F0502020204030204" pitchFamily="34" charset="0"/>
              </a:rPr>
              <a:t>Areas of investigation</a:t>
            </a:r>
          </a:p>
          <a:p>
            <a:pPr lvl="2"/>
            <a:r>
              <a:rPr lang="en-US" dirty="0">
                <a:latin typeface="Calibri" panose="020F0502020204030204" pitchFamily="34" charset="0"/>
                <a:cs typeface="Calibri" panose="020F0502020204030204" pitchFamily="34" charset="0"/>
              </a:rPr>
              <a:t>Correct management representative(s)</a:t>
            </a:r>
          </a:p>
          <a:p>
            <a:pPr lvl="2"/>
            <a:r>
              <a:rPr lang="en-US" dirty="0">
                <a:latin typeface="Calibri" panose="020F0502020204030204" pitchFamily="34" charset="0"/>
                <a:cs typeface="Calibri" panose="020F0502020204030204" pitchFamily="34" charset="0"/>
              </a:rPr>
              <a:t>Correct contractor names (they keep changing!)</a:t>
            </a:r>
          </a:p>
          <a:p>
            <a:pPr lvl="2"/>
            <a:r>
              <a:rPr lang="en-US" dirty="0">
                <a:latin typeface="Calibri" panose="020F0502020204030204" pitchFamily="34" charset="0"/>
                <a:cs typeface="Calibri" panose="020F0502020204030204" pitchFamily="34" charset="0"/>
              </a:rPr>
              <a:t>Program and assessors agree to written findings statement (ideally, and within reason)</a:t>
            </a:r>
          </a:p>
          <a:p>
            <a:pPr lvl="2"/>
            <a:endParaRPr lang="en-US" dirty="0">
              <a:latin typeface="Calibri" panose="020F0502020204030204" pitchFamily="34" charset="0"/>
              <a:cs typeface="Calibri" panose="020F0502020204030204" pitchFamily="34" charset="0"/>
            </a:endParaRPr>
          </a:p>
          <a:p>
            <a:r>
              <a:rPr lang="en-US" b="0" dirty="0">
                <a:latin typeface="Calibri" panose="020F0502020204030204" pitchFamily="34" charset="0"/>
                <a:cs typeface="Calibri" panose="020F0502020204030204" pitchFamily="34" charset="0"/>
              </a:rPr>
              <a:t>Prepare informal agenda for closing meeting</a:t>
            </a:r>
          </a:p>
          <a:p>
            <a:endParaRPr lang="en-US" b="0" dirty="0">
              <a:latin typeface="Calibri" panose="020F0502020204030204" pitchFamily="34" charset="0"/>
              <a:cs typeface="Calibri" panose="020F0502020204030204" pitchFamily="34" charset="0"/>
            </a:endParaRPr>
          </a:p>
          <a:p>
            <a:r>
              <a:rPr lang="en-US" b="0" dirty="0">
                <a:latin typeface="Calibri" panose="020F0502020204030204" pitchFamily="34" charset="0"/>
                <a:cs typeface="Calibri" panose="020F0502020204030204" pitchFamily="34" charset="0"/>
              </a:rPr>
              <a:t>Complete final report</a:t>
            </a:r>
          </a:p>
        </p:txBody>
      </p:sp>
      <p:sp>
        <p:nvSpPr>
          <p:cNvPr id="4" name="Footer Placeholder 3"/>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1196577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normAutofit/>
          </a:bodyPr>
          <a:lstStyle/>
          <a:p>
            <a:r>
              <a:rPr lang="en-US" dirty="0"/>
              <a:t>Complete the Assessment </a:t>
            </a:r>
            <a:br>
              <a:rPr lang="en-US" dirty="0"/>
            </a:br>
            <a:r>
              <a:rPr lang="en-US" dirty="0"/>
              <a:t>Closing meeting</a:t>
            </a:r>
          </a:p>
        </p:txBody>
      </p:sp>
      <p:sp>
        <p:nvSpPr>
          <p:cNvPr id="59395" name="Rectangle 3"/>
          <p:cNvSpPr>
            <a:spLocks noGrp="1" noChangeArrowheads="1"/>
          </p:cNvSpPr>
          <p:nvPr>
            <p:ph idx="1"/>
          </p:nvPr>
        </p:nvSpPr>
        <p:spPr/>
        <p:txBody>
          <a:bodyPr/>
          <a:lstStyle/>
          <a:p>
            <a:pPr>
              <a:lnSpc>
                <a:spcPct val="90000"/>
              </a:lnSpc>
            </a:pPr>
            <a:r>
              <a:rPr lang="en-US" b="0" dirty="0">
                <a:latin typeface="Calibri" panose="020F0502020204030204" pitchFamily="34" charset="0"/>
                <a:cs typeface="Calibri" panose="020F0502020204030204" pitchFamily="34" charset="0"/>
              </a:rPr>
              <a:t>Attendance sheet</a:t>
            </a:r>
          </a:p>
          <a:p>
            <a:pPr>
              <a:lnSpc>
                <a:spcPct val="90000"/>
              </a:lnSpc>
            </a:pPr>
            <a:endParaRPr lang="en-US" b="0" dirty="0">
              <a:latin typeface="Calibri" panose="020F0502020204030204" pitchFamily="34" charset="0"/>
              <a:cs typeface="Calibri" panose="020F0502020204030204" pitchFamily="34" charset="0"/>
            </a:endParaRPr>
          </a:p>
          <a:p>
            <a:pPr>
              <a:lnSpc>
                <a:spcPct val="90000"/>
              </a:lnSpc>
            </a:pPr>
            <a:r>
              <a:rPr lang="en-US" b="0" dirty="0">
                <a:latin typeface="Calibri" panose="020F0502020204030204" pitchFamily="34" charset="0"/>
                <a:cs typeface="Calibri" panose="020F0502020204030204" pitchFamily="34" charset="0"/>
              </a:rPr>
              <a:t>Team lead distributes final report</a:t>
            </a:r>
          </a:p>
          <a:p>
            <a:pPr>
              <a:lnSpc>
                <a:spcPct val="90000"/>
              </a:lnSpc>
            </a:pPr>
            <a:endParaRPr lang="en-US" b="0" dirty="0">
              <a:latin typeface="Calibri" panose="020F0502020204030204" pitchFamily="34" charset="0"/>
              <a:cs typeface="Calibri" panose="020F0502020204030204" pitchFamily="34" charset="0"/>
            </a:endParaRPr>
          </a:p>
          <a:p>
            <a:pPr>
              <a:lnSpc>
                <a:spcPct val="90000"/>
              </a:lnSpc>
            </a:pPr>
            <a:r>
              <a:rPr lang="en-US" b="0" dirty="0">
                <a:latin typeface="Calibri" panose="020F0502020204030204" pitchFamily="34" charset="0"/>
                <a:cs typeface="Calibri" panose="020F0502020204030204" pitchFamily="34" charset="0"/>
              </a:rPr>
              <a:t>Team lead acknowledges the competence and cooperation of the facility staff, as warranted</a:t>
            </a:r>
          </a:p>
          <a:p>
            <a:pPr>
              <a:lnSpc>
                <a:spcPct val="90000"/>
              </a:lnSpc>
            </a:pPr>
            <a:endParaRPr lang="en-US" b="0" dirty="0">
              <a:latin typeface="Calibri" panose="020F0502020204030204" pitchFamily="34" charset="0"/>
              <a:cs typeface="Calibri" panose="020F0502020204030204" pitchFamily="34" charset="0"/>
            </a:endParaRPr>
          </a:p>
          <a:p>
            <a:pPr>
              <a:lnSpc>
                <a:spcPct val="90000"/>
              </a:lnSpc>
            </a:pPr>
            <a:r>
              <a:rPr lang="en-US" b="0" dirty="0">
                <a:latin typeface="Calibri" panose="020F0502020204030204" pitchFamily="34" charset="0"/>
                <a:cs typeface="Calibri" panose="020F0502020204030204" pitchFamily="34" charset="0"/>
              </a:rPr>
              <a:t>Team lead summarizes the scope of the assessment and explains the categorization of findings</a:t>
            </a:r>
          </a:p>
        </p:txBody>
      </p:sp>
      <p:sp>
        <p:nvSpPr>
          <p:cNvPr id="4" name="Footer Placeholder 3"/>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16515406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normAutofit/>
          </a:bodyPr>
          <a:lstStyle/>
          <a:p>
            <a:r>
              <a:rPr lang="en-US" dirty="0"/>
              <a:t>Complete the Assessment </a:t>
            </a:r>
            <a:br>
              <a:rPr lang="en-US" dirty="0"/>
            </a:br>
            <a:r>
              <a:rPr lang="en-US" dirty="0"/>
              <a:t>Closing meeting (continued)</a:t>
            </a:r>
          </a:p>
        </p:txBody>
      </p:sp>
      <p:sp>
        <p:nvSpPr>
          <p:cNvPr id="60419" name="Rectangle 3"/>
          <p:cNvSpPr>
            <a:spLocks noGrp="1" noChangeArrowheads="1"/>
          </p:cNvSpPr>
          <p:nvPr>
            <p:ph idx="1"/>
          </p:nvPr>
        </p:nvSpPr>
        <p:spPr/>
        <p:txBody>
          <a:bodyPr>
            <a:normAutofit/>
          </a:bodyPr>
          <a:lstStyle/>
          <a:p>
            <a:pPr>
              <a:lnSpc>
                <a:spcPct val="80000"/>
              </a:lnSpc>
            </a:pPr>
            <a:r>
              <a:rPr lang="en-US" b="0" dirty="0">
                <a:latin typeface="Calibri" panose="020F0502020204030204" pitchFamily="34" charset="0"/>
                <a:cs typeface="Calibri" panose="020F0502020204030204" pitchFamily="34" charset="0"/>
              </a:rPr>
              <a:t>Team lead presents the assessment findings</a:t>
            </a:r>
          </a:p>
          <a:p>
            <a:pPr>
              <a:lnSpc>
                <a:spcPct val="80000"/>
              </a:lnSpc>
            </a:pPr>
            <a:endParaRPr lang="en-US" b="0" dirty="0">
              <a:latin typeface="Calibri" panose="020F0502020204030204" pitchFamily="34" charset="0"/>
              <a:cs typeface="Calibri" panose="020F0502020204030204" pitchFamily="34" charset="0"/>
            </a:endParaRPr>
          </a:p>
          <a:p>
            <a:pPr>
              <a:lnSpc>
                <a:spcPct val="80000"/>
              </a:lnSpc>
            </a:pPr>
            <a:r>
              <a:rPr lang="en-US" b="0" dirty="0">
                <a:latin typeface="Calibri" panose="020F0502020204030204" pitchFamily="34" charset="0"/>
                <a:cs typeface="Calibri" panose="020F0502020204030204" pitchFamily="34" charset="0"/>
              </a:rPr>
              <a:t>Team lead directs the response to questions raised by facility staff (not a roundtable discussion)</a:t>
            </a:r>
          </a:p>
          <a:p>
            <a:pPr>
              <a:lnSpc>
                <a:spcPct val="80000"/>
              </a:lnSpc>
            </a:pPr>
            <a:endParaRPr lang="en-US" b="0" dirty="0">
              <a:latin typeface="Calibri" panose="020F0502020204030204" pitchFamily="34" charset="0"/>
              <a:cs typeface="Calibri" panose="020F0502020204030204" pitchFamily="34" charset="0"/>
            </a:endParaRPr>
          </a:p>
          <a:p>
            <a:pPr>
              <a:lnSpc>
                <a:spcPct val="80000"/>
              </a:lnSpc>
            </a:pPr>
            <a:r>
              <a:rPr lang="en-US" b="0" dirty="0">
                <a:latin typeface="Calibri" panose="020F0502020204030204" pitchFamily="34" charset="0"/>
                <a:cs typeface="Calibri" panose="020F0502020204030204" pitchFamily="34" charset="0"/>
              </a:rPr>
              <a:t>Team lead summarizes next steps in the accreditation process e.g., corrective action plan</a:t>
            </a:r>
          </a:p>
          <a:p>
            <a:pPr>
              <a:lnSpc>
                <a:spcPct val="80000"/>
              </a:lnSpc>
            </a:pPr>
            <a:endParaRPr lang="en-US" b="0" dirty="0">
              <a:latin typeface="Calibri" panose="020F0502020204030204" pitchFamily="34" charset="0"/>
              <a:cs typeface="Calibri" panose="020F0502020204030204" pitchFamily="34" charset="0"/>
            </a:endParaRPr>
          </a:p>
          <a:p>
            <a:pPr>
              <a:lnSpc>
                <a:spcPct val="80000"/>
              </a:lnSpc>
            </a:pPr>
            <a:r>
              <a:rPr lang="en-US" b="0" dirty="0">
                <a:latin typeface="Calibri" panose="020F0502020204030204" pitchFamily="34" charset="0"/>
                <a:cs typeface="Calibri" panose="020F0502020204030204" pitchFamily="34" charset="0"/>
              </a:rPr>
              <a:t>Team lead gets cover sheet signed by the Authorized Site Representative, or that person’s designee, and the assessment team members</a:t>
            </a:r>
          </a:p>
          <a:p>
            <a:pPr>
              <a:lnSpc>
                <a:spcPct val="80000"/>
              </a:lnSpc>
            </a:pPr>
            <a:endParaRPr lang="en-US" b="0" dirty="0">
              <a:latin typeface="Calibri" panose="020F0502020204030204" pitchFamily="34" charset="0"/>
              <a:cs typeface="Calibri" panose="020F0502020204030204" pitchFamily="34" charset="0"/>
            </a:endParaRPr>
          </a:p>
          <a:p>
            <a:pPr>
              <a:lnSpc>
                <a:spcPct val="80000"/>
              </a:lnSpc>
            </a:pPr>
            <a:r>
              <a:rPr lang="en-US" b="0" dirty="0">
                <a:latin typeface="Calibri" panose="020F0502020204030204" pitchFamily="34" charset="0"/>
                <a:cs typeface="Calibri" panose="020F0502020204030204" pitchFamily="34" charset="0"/>
              </a:rPr>
              <a:t>Team lead distributes copies of the report</a:t>
            </a:r>
          </a:p>
        </p:txBody>
      </p:sp>
      <p:sp>
        <p:nvSpPr>
          <p:cNvPr id="4" name="Footer Placeholder 3"/>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11403074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endParaRPr lang="en-US" sz="4000" dirty="0"/>
          </a:p>
          <a:p>
            <a:pPr algn="ctr">
              <a:buNone/>
            </a:pPr>
            <a:endParaRPr lang="en-US" sz="4000" dirty="0"/>
          </a:p>
          <a:p>
            <a:pPr algn="ctr">
              <a:buNone/>
            </a:pPr>
            <a:r>
              <a:rPr lang="en-US" sz="4000" b="0" dirty="0"/>
              <a:t>Questions?</a:t>
            </a:r>
          </a:p>
        </p:txBody>
      </p:sp>
      <p:sp>
        <p:nvSpPr>
          <p:cNvPr id="5" name="Footer Placeholder 4"/>
          <p:cNvSpPr>
            <a:spLocks noGrp="1"/>
          </p:cNvSpPr>
          <p:nvPr>
            <p:ph type="ftr" sz="quarter" idx="11"/>
          </p:nvPr>
        </p:nvSpPr>
        <p:spPr/>
        <p:txBody>
          <a:bodyPr/>
          <a:lstStyle/>
          <a:p>
            <a:r>
              <a:rPr lang="en-US"/>
              <a:t>DOELAP Assessor Training</a:t>
            </a:r>
            <a:endParaRPr lang="en-US" dirty="0"/>
          </a:p>
        </p:txBody>
      </p:sp>
    </p:spTree>
    <p:extLst>
      <p:ext uri="{BB962C8B-B14F-4D97-AF65-F5344CB8AC3E}">
        <p14:creationId xmlns:p14="http://schemas.microsoft.com/office/powerpoint/2010/main" val="2253718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p:txBody>
          <a:bodyPr>
            <a:normAutofit/>
          </a:bodyPr>
          <a:lstStyle/>
          <a:p>
            <a:r>
              <a:rPr lang="en-US" dirty="0"/>
              <a:t>Assessment Report</a:t>
            </a:r>
            <a:br>
              <a:rPr lang="en-US" dirty="0"/>
            </a:br>
            <a:r>
              <a:rPr lang="en-US" dirty="0"/>
              <a:t>Finding Categorization</a:t>
            </a:r>
          </a:p>
        </p:txBody>
      </p:sp>
      <p:sp>
        <p:nvSpPr>
          <p:cNvPr id="143363" name="Rectangle 3"/>
          <p:cNvSpPr>
            <a:spLocks noGrp="1" noChangeArrowheads="1"/>
          </p:cNvSpPr>
          <p:nvPr>
            <p:ph idx="1"/>
          </p:nvPr>
        </p:nvSpPr>
        <p:spPr/>
        <p:txBody>
          <a:bodyPr>
            <a:normAutofit/>
          </a:bodyPr>
          <a:lstStyle/>
          <a:p>
            <a:pPr>
              <a:lnSpc>
                <a:spcPct val="80000"/>
              </a:lnSpc>
            </a:pPr>
            <a:r>
              <a:rPr lang="en-US" sz="1800" b="0" dirty="0">
                <a:latin typeface="Calibri" panose="020F0502020204030204" pitchFamily="34" charset="0"/>
                <a:cs typeface="Times New Roman" panose="02020603050405020304" pitchFamily="18" charset="0"/>
              </a:rPr>
              <a:t>Deficiency</a:t>
            </a:r>
          </a:p>
          <a:p>
            <a:r>
              <a:rPr lang="en-US" sz="1800" b="0" dirty="0">
                <a:effectLst/>
                <a:latin typeface="Calibri" panose="020F0502020204030204" pitchFamily="34" charset="0"/>
                <a:ea typeface="Times New Roman" panose="02020603050405020304" pitchFamily="18" charset="0"/>
                <a:cs typeface="Times New Roman" panose="02020603050405020304" pitchFamily="18" charset="0"/>
              </a:rPr>
              <a:t>A documented nonconformance with DOELAP requirements that has a significant, immediate, and continuing adverse impact on personnel dosimetry or radiobioassay program quality. </a:t>
            </a:r>
            <a:r>
              <a:rPr lang="en-US" sz="1800" b="0" dirty="0">
                <a:latin typeface="Calibri" panose="020F0502020204030204" pitchFamily="34" charset="0"/>
                <a:cs typeface="Times New Roman" panose="02020603050405020304" pitchFamily="18" charset="0"/>
              </a:rPr>
              <a:t>DOE-STD-1111-2024? §4.4.2(a)  </a:t>
            </a:r>
          </a:p>
          <a:p>
            <a:pPr lvl="1"/>
            <a:r>
              <a:rPr lang="en-US" dirty="0">
                <a:latin typeface="Calibri" panose="020F0502020204030204" pitchFamily="34" charset="0"/>
                <a:cs typeface="Times New Roman" panose="02020603050405020304" pitchFamily="18" charset="0"/>
              </a:rPr>
              <a:t>A Deficiency </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may result in the suspension or revocation of a personnel dosimetry or radiobioassay program’s current DOELAP accreditation until all corrective actions are completed, as determined by the DOELAP Administrator</a:t>
            </a:r>
            <a:endParaRPr lang="en-US" b="1" dirty="0"/>
          </a:p>
          <a:p>
            <a:pPr lvl="1"/>
            <a:r>
              <a:rPr lang="en-US" sz="1800" dirty="0">
                <a:effectLst/>
                <a:latin typeface="Calibri" panose="020F0502020204030204" pitchFamily="34" charset="0"/>
                <a:ea typeface="Times New Roman" panose="02020603050405020304" pitchFamily="18" charset="0"/>
                <a:cs typeface="Times New Roman" panose="02020603050405020304" pitchFamily="18" charset="0"/>
              </a:rPr>
              <a:t>Develop a corrective action plan and submit it to the DOELAP STM through the appropriate Field Element Manager within 45 days of the assessment close-out meeting</a:t>
            </a:r>
          </a:p>
          <a:p>
            <a:pPr lvl="1"/>
            <a:r>
              <a:rPr lang="en-US" sz="1800" dirty="0">
                <a:effectLst/>
                <a:latin typeface="Calibri" panose="020F0502020204030204" pitchFamily="34" charset="0"/>
                <a:ea typeface="Times New Roman" panose="02020603050405020304" pitchFamily="18" charset="0"/>
                <a:cs typeface="Times New Roman" panose="02020603050405020304" pitchFamily="18" charset="0"/>
              </a:rPr>
              <a:t>Complete all corrective actions within 60 days of the DOELAP on-site assessment close-out meeting. Issuance of accreditation is contingent upon resolution of all identified deficiencies. Evidence that a corrective action has been completed shall be received by the DOELAP STM within 60 calendar days of the DOELAP on-site close-out meeting</a:t>
            </a:r>
            <a:endParaRPr lang="en-US" b="1" dirty="0"/>
          </a:p>
        </p:txBody>
      </p:sp>
      <p:sp>
        <p:nvSpPr>
          <p:cNvPr id="4" name="Footer Placeholder 3"/>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2734631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p:txBody>
          <a:bodyPr>
            <a:normAutofit/>
          </a:bodyPr>
          <a:lstStyle/>
          <a:p>
            <a:r>
              <a:rPr lang="en-US" dirty="0"/>
              <a:t>Assessment Report</a:t>
            </a:r>
            <a:br>
              <a:rPr lang="en-US" dirty="0"/>
            </a:br>
            <a:r>
              <a:rPr lang="en-US" dirty="0"/>
              <a:t>Finding Categorization</a:t>
            </a:r>
          </a:p>
        </p:txBody>
      </p:sp>
      <p:sp>
        <p:nvSpPr>
          <p:cNvPr id="143363" name="Rectangle 3"/>
          <p:cNvSpPr>
            <a:spLocks noGrp="1" noChangeArrowheads="1"/>
          </p:cNvSpPr>
          <p:nvPr>
            <p:ph idx="1"/>
          </p:nvPr>
        </p:nvSpPr>
        <p:spPr/>
        <p:txBody>
          <a:bodyPr>
            <a:normAutofit/>
          </a:bodyPr>
          <a:lstStyle/>
          <a:p>
            <a:pPr>
              <a:lnSpc>
                <a:spcPct val="80000"/>
              </a:lnSpc>
            </a:pPr>
            <a:r>
              <a:rPr lang="en-US" sz="1800" b="0" dirty="0">
                <a:latin typeface="Calibri" panose="020F0502020204030204" pitchFamily="34" charset="0"/>
                <a:cs typeface="Times New Roman" panose="02020603050405020304" pitchFamily="18" charset="0"/>
              </a:rPr>
              <a:t>Deficiency – continued </a:t>
            </a:r>
          </a:p>
          <a:p>
            <a:pPr>
              <a:lnSpc>
                <a:spcPct val="80000"/>
              </a:lnSpc>
            </a:pPr>
            <a:endParaRPr lang="en-US" sz="2000" b="0" dirty="0">
              <a:latin typeface="Calibri" panose="020F0502020204030204" pitchFamily="34" charset="0"/>
              <a:cs typeface="Times New Roman" panose="02020603050405020304" pitchFamily="18" charset="0"/>
            </a:endParaRPr>
          </a:p>
          <a:p>
            <a:pPr lvl="1">
              <a:lnSpc>
                <a:spcPct val="80000"/>
              </a:lnSpc>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Evaluate the effectiveness of the corrective actions and ensure documentation is available for review during the next DOELAP on-site assessment</a:t>
            </a:r>
            <a:endParaRPr lang="en-US" dirty="0"/>
          </a:p>
          <a:p>
            <a:pPr lvl="1"/>
            <a:endParaRPr lang="en-US" b="1" dirty="0"/>
          </a:p>
          <a:p>
            <a:pPr lvl="1"/>
            <a:r>
              <a:rPr lang="en-US" sz="1800" dirty="0">
                <a:effectLst/>
                <a:latin typeface="Calibri" panose="020F0502020204030204" pitchFamily="34" charset="0"/>
                <a:ea typeface="Times New Roman" panose="02020603050405020304" pitchFamily="18" charset="0"/>
                <a:cs typeface="Times New Roman" panose="02020603050405020304" pitchFamily="18" charset="0"/>
              </a:rPr>
              <a:t>Deficiencies may require a monitoring visit prior to resumption of DOELAP-accredited activities</a:t>
            </a:r>
          </a:p>
          <a:p>
            <a:pPr lvl="1"/>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lvl="1"/>
            <a:r>
              <a:rPr lang="en-US" dirty="0">
                <a:latin typeface="Calibri" panose="020F0502020204030204" pitchFamily="34" charset="0"/>
                <a:ea typeface="Times New Roman" panose="02020603050405020304" pitchFamily="18" charset="0"/>
                <a:cs typeface="Times New Roman" panose="02020603050405020304" pitchFamily="18" charset="0"/>
              </a:rPr>
              <a:t>A</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recurrent concern identified during the next accreditation cycle may be elevated to a deficiency</a:t>
            </a:r>
            <a:endParaRPr lang="en-US" dirty="0"/>
          </a:p>
          <a:p>
            <a:pPr lvl="1"/>
            <a:endParaRPr lang="en-US" b="1" dirty="0"/>
          </a:p>
        </p:txBody>
      </p:sp>
      <p:sp>
        <p:nvSpPr>
          <p:cNvPr id="4" name="Footer Placeholder 3"/>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4098233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normAutofit/>
          </a:bodyPr>
          <a:lstStyle/>
          <a:p>
            <a:r>
              <a:rPr lang="en-US" dirty="0"/>
              <a:t>Assessment Report</a:t>
            </a:r>
            <a:br>
              <a:rPr lang="en-US" dirty="0"/>
            </a:br>
            <a:r>
              <a:rPr lang="en-US" dirty="0"/>
              <a:t>Finding Categorization</a:t>
            </a:r>
          </a:p>
        </p:txBody>
      </p:sp>
      <p:sp>
        <p:nvSpPr>
          <p:cNvPr id="144387" name="Rectangle 3"/>
          <p:cNvSpPr>
            <a:spLocks noGrp="1" noChangeArrowheads="1"/>
          </p:cNvSpPr>
          <p:nvPr>
            <p:ph idx="1"/>
          </p:nvPr>
        </p:nvSpPr>
        <p:spPr/>
        <p:txBody>
          <a:bodyPr>
            <a:normAutofit/>
          </a:bodyPr>
          <a:lstStyle/>
          <a:p>
            <a:r>
              <a:rPr lang="en-US" sz="1900" b="0" dirty="0">
                <a:latin typeface="Calibri" panose="020F0502020204030204" pitchFamily="34" charset="0"/>
                <a:cs typeface="Times New Roman" panose="02020603050405020304" pitchFamily="18" charset="0"/>
              </a:rPr>
              <a:t>Concern</a:t>
            </a:r>
          </a:p>
          <a:p>
            <a:r>
              <a:rPr lang="en-US" sz="1900" b="0" dirty="0">
                <a:latin typeface="Calibri" panose="020F0502020204030204" pitchFamily="34" charset="0"/>
                <a:cs typeface="Times New Roman" panose="02020603050405020304" pitchFamily="18" charset="0"/>
              </a:rPr>
              <a:t>A condition within an element of a personnel dosimetry or radiobioassay program that is considered marginal with respect to compliance with a DOELAP requirement, but does not have a significant, immediate, and continuing adverse impact on program quality</a:t>
            </a:r>
          </a:p>
          <a:p>
            <a:pPr lvl="1"/>
            <a:r>
              <a:rPr lang="en-US" sz="1900" dirty="0">
                <a:latin typeface="Calibri" panose="020F0502020204030204" pitchFamily="34" charset="0"/>
                <a:ea typeface="+mn-ea"/>
                <a:cs typeface="Times New Roman" panose="02020603050405020304" pitchFamily="18" charset="0"/>
              </a:rPr>
              <a:t>One or more concerns will not affect a personnel dosimetry or radiobioassay program’s accreditation</a:t>
            </a:r>
          </a:p>
          <a:p>
            <a:pPr lvl="1"/>
            <a:r>
              <a:rPr lang="en-US" sz="1900" dirty="0">
                <a:latin typeface="Calibri" panose="020F0502020204030204" pitchFamily="34" charset="0"/>
                <a:ea typeface="+mn-ea"/>
                <a:cs typeface="Times New Roman" panose="02020603050405020304" pitchFamily="18" charset="0"/>
              </a:rPr>
              <a:t>Develop a corrective action plan and submit it to the DOELAP STM through the appropriate Field Element Manager within 45 days of the DOELAP on-site assessment close-out meeting</a:t>
            </a:r>
          </a:p>
          <a:p>
            <a:pPr lvl="1"/>
            <a:endParaRPr lang="en-US" sz="1900" dirty="0">
              <a:latin typeface="Calibri" panose="020F0502020204030204" pitchFamily="34" charset="0"/>
              <a:ea typeface="+mn-ea"/>
              <a:cs typeface="Times New Roman" panose="02020603050405020304" pitchFamily="18" charset="0"/>
            </a:endParaRPr>
          </a:p>
          <a:p>
            <a:pPr marL="346075" lvl="1" indent="0">
              <a:buNone/>
            </a:pPr>
            <a:endParaRPr lang="en-US" dirty="0"/>
          </a:p>
          <a:p>
            <a:endParaRPr lang="en-US" dirty="0"/>
          </a:p>
        </p:txBody>
      </p:sp>
      <p:sp>
        <p:nvSpPr>
          <p:cNvPr id="4" name="Footer Placeholder 3"/>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1183598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AE38F-378B-756C-94B4-6378606A41FD}"/>
              </a:ext>
            </a:extLst>
          </p:cNvPr>
          <p:cNvSpPr>
            <a:spLocks noGrp="1"/>
          </p:cNvSpPr>
          <p:nvPr>
            <p:ph type="title"/>
          </p:nvPr>
        </p:nvSpPr>
        <p:spPr/>
        <p:txBody>
          <a:bodyPr/>
          <a:lstStyle/>
          <a:p>
            <a:r>
              <a:rPr lang="en-US" dirty="0"/>
              <a:t>Assessment Report</a:t>
            </a:r>
            <a:br>
              <a:rPr lang="en-US" dirty="0"/>
            </a:br>
            <a:r>
              <a:rPr lang="en-US" dirty="0"/>
              <a:t>Finding Categorization</a:t>
            </a:r>
          </a:p>
        </p:txBody>
      </p:sp>
      <p:sp>
        <p:nvSpPr>
          <p:cNvPr id="3" name="Content Placeholder 2">
            <a:extLst>
              <a:ext uri="{FF2B5EF4-FFF2-40B4-BE49-F238E27FC236}">
                <a16:creationId xmlns:a16="http://schemas.microsoft.com/office/drawing/2014/main" id="{CB0EC991-9FD6-A6F3-C7B8-9841B8BF1159}"/>
              </a:ext>
            </a:extLst>
          </p:cNvPr>
          <p:cNvSpPr>
            <a:spLocks noGrp="1"/>
          </p:cNvSpPr>
          <p:nvPr>
            <p:ph idx="1"/>
          </p:nvPr>
        </p:nvSpPr>
        <p:spPr/>
        <p:txBody>
          <a:bodyPr/>
          <a:lstStyle/>
          <a:p>
            <a:r>
              <a:rPr lang="en-US" sz="1800" b="0" dirty="0">
                <a:latin typeface="Calibri" panose="020F0502020204030204" pitchFamily="34" charset="0"/>
                <a:cs typeface="Times New Roman" panose="02020603050405020304" pitchFamily="18" charset="0"/>
              </a:rPr>
              <a:t>Concern – continued </a:t>
            </a:r>
          </a:p>
          <a:p>
            <a:pPr lvl="1"/>
            <a:endParaRPr lang="en-US" dirty="0">
              <a:latin typeface="Calibri" panose="020F0502020204030204" pitchFamily="34" charset="0"/>
              <a:ea typeface="+mn-ea"/>
              <a:cs typeface="Times New Roman" panose="02020603050405020304" pitchFamily="18" charset="0"/>
            </a:endParaRPr>
          </a:p>
          <a:p>
            <a:pPr lvl="1"/>
            <a:r>
              <a:rPr lang="en-US" dirty="0">
                <a:latin typeface="Calibri" panose="020F0502020204030204" pitchFamily="34" charset="0"/>
                <a:ea typeface="+mn-ea"/>
                <a:cs typeface="Times New Roman" panose="02020603050405020304" pitchFamily="18" charset="0"/>
              </a:rPr>
              <a:t>Complete all corrective actions within 1 year of the DOELAP on-site assessment close-out meeting. For any corrective action requiring longer than 1 year to complete, the personnel dosimetry or radiobioassay program management shall notify the DOELAP STM and the appropriate Field Element Manager. The personnel dosimetry or radiobioassay program management shall provide a written justification for why the corrective actions were not able to be completed within 1 year. The DOELAP STM may ask for additional documentation, such as a tentative schedule and estimated completion date</a:t>
            </a:r>
          </a:p>
          <a:p>
            <a:pPr lvl="1"/>
            <a:endParaRPr lang="en-US" dirty="0">
              <a:latin typeface="Calibri" panose="020F0502020204030204" pitchFamily="34" charset="0"/>
              <a:ea typeface="+mn-ea"/>
              <a:cs typeface="Times New Roman" panose="02020603050405020304" pitchFamily="18" charset="0"/>
            </a:endParaRPr>
          </a:p>
          <a:p>
            <a:pPr lvl="1"/>
            <a:r>
              <a:rPr lang="en-US" sz="1800" dirty="0">
                <a:effectLst/>
                <a:latin typeface="Calibri" panose="020F0502020204030204" pitchFamily="34" charset="0"/>
                <a:ea typeface="Times New Roman" panose="02020603050405020304" pitchFamily="18" charset="0"/>
                <a:cs typeface="Times New Roman" panose="02020603050405020304" pitchFamily="18" charset="0"/>
              </a:rPr>
              <a:t>Evaluate the effectiveness of the corrective actions and ensure documentation is available for review during the next DOELAP on-site assessment</a:t>
            </a:r>
            <a:endParaRPr lang="en-US" dirty="0">
              <a:latin typeface="Calibri" panose="020F0502020204030204" pitchFamily="34" charset="0"/>
              <a:ea typeface="+mn-ea"/>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349174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normAutofit/>
          </a:bodyPr>
          <a:lstStyle/>
          <a:p>
            <a:r>
              <a:rPr lang="en-US" dirty="0"/>
              <a:t>Assessment Report</a:t>
            </a:r>
            <a:br>
              <a:rPr lang="en-US" dirty="0"/>
            </a:br>
            <a:r>
              <a:rPr lang="en-US" dirty="0"/>
              <a:t>Finding Categorization</a:t>
            </a:r>
          </a:p>
        </p:txBody>
      </p:sp>
      <p:sp>
        <p:nvSpPr>
          <p:cNvPr id="144387" name="Rectangle 3"/>
          <p:cNvSpPr>
            <a:spLocks noGrp="1" noChangeArrowheads="1"/>
          </p:cNvSpPr>
          <p:nvPr>
            <p:ph idx="1"/>
          </p:nvPr>
        </p:nvSpPr>
        <p:spPr/>
        <p:txBody>
          <a:bodyPr/>
          <a:lstStyle/>
          <a:p>
            <a:r>
              <a:rPr lang="en-US" sz="1800" b="0" dirty="0">
                <a:latin typeface="Calibri" panose="020F0502020204030204" pitchFamily="34" charset="0"/>
                <a:cs typeface="Times New Roman" panose="02020603050405020304" pitchFamily="18" charset="0"/>
              </a:rPr>
              <a:t>Observation</a:t>
            </a:r>
          </a:p>
          <a:p>
            <a:endParaRPr lang="en-US" dirty="0"/>
          </a:p>
          <a:p>
            <a:pPr lvl="1"/>
            <a:r>
              <a:rPr lang="en-US" dirty="0">
                <a:latin typeface="Calibri" panose="020F0502020204030204" pitchFamily="34" charset="0"/>
                <a:ea typeface="Times New Roman" panose="02020603050405020304" pitchFamily="18" charset="0"/>
                <a:cs typeface="Times New Roman" panose="02020603050405020304" pitchFamily="18" charset="0"/>
              </a:rPr>
              <a:t>A</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suggested improvement to the personnel dosimetry or radiobioassay program. The suggestion is offered to “fine tune” a program. </a:t>
            </a:r>
          </a:p>
          <a:p>
            <a:pPr lvl="1"/>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lvl="1"/>
            <a:r>
              <a:rPr lang="en-US" sz="1800" dirty="0">
                <a:effectLst/>
                <a:latin typeface="Calibri" panose="020F0502020204030204" pitchFamily="34" charset="0"/>
                <a:ea typeface="Times New Roman" panose="02020603050405020304" pitchFamily="18" charset="0"/>
                <a:cs typeface="Times New Roman" panose="02020603050405020304" pitchFamily="18" charset="0"/>
              </a:rPr>
              <a:t>No action or written response is required</a:t>
            </a:r>
          </a:p>
          <a:p>
            <a:pPr lvl="1"/>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lvl="1"/>
            <a:r>
              <a:rPr lang="en-US" sz="1800" dirty="0">
                <a:effectLst/>
                <a:latin typeface="Calibri" panose="020F0502020204030204" pitchFamily="34" charset="0"/>
                <a:ea typeface="Times New Roman" panose="02020603050405020304" pitchFamily="18" charset="0"/>
                <a:cs typeface="Times New Roman" panose="02020603050405020304" pitchFamily="18" charset="0"/>
              </a:rPr>
              <a:t>Noteworthy practices may be documented in the assessment report narrative</a:t>
            </a:r>
            <a:endParaRPr lang="en-US" dirty="0"/>
          </a:p>
        </p:txBody>
      </p:sp>
      <p:sp>
        <p:nvSpPr>
          <p:cNvPr id="4" name="Footer Placeholder 3"/>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1225097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normAutofit/>
          </a:bodyPr>
          <a:lstStyle/>
          <a:p>
            <a:r>
              <a:rPr lang="en-US" dirty="0"/>
              <a:t>Assessment Report</a:t>
            </a:r>
            <a:br>
              <a:rPr lang="en-US" dirty="0"/>
            </a:br>
            <a:r>
              <a:rPr lang="en-US" dirty="0"/>
              <a:t>Upgrading Previous Concerns</a:t>
            </a:r>
          </a:p>
        </p:txBody>
      </p:sp>
      <p:sp>
        <p:nvSpPr>
          <p:cNvPr id="67587" name="Rectangle 3"/>
          <p:cNvSpPr>
            <a:spLocks noGrp="1" noChangeArrowheads="1"/>
          </p:cNvSpPr>
          <p:nvPr>
            <p:ph idx="1"/>
          </p:nvPr>
        </p:nvSpPr>
        <p:spPr/>
        <p:txBody>
          <a:bodyPr/>
          <a:lstStyle/>
          <a:p>
            <a:endParaRPr lang="en-US" b="0" dirty="0"/>
          </a:p>
          <a:p>
            <a:r>
              <a:rPr lang="en-US" b="0" dirty="0">
                <a:latin typeface="Calibri" panose="020F0502020204030204" pitchFamily="34" charset="0"/>
                <a:cs typeface="Calibri" panose="020F0502020204030204" pitchFamily="34" charset="0"/>
              </a:rPr>
              <a:t>A recurrent Concern identified during the program’s next accreditation cycle, </a:t>
            </a:r>
            <a:r>
              <a:rPr lang="en-US" b="0" strike="sngStrike" dirty="0">
                <a:latin typeface="Calibri" panose="020F0502020204030204" pitchFamily="34" charset="0"/>
                <a:cs typeface="Calibri" panose="020F0502020204030204" pitchFamily="34" charset="0"/>
              </a:rPr>
              <a:t>irrespective of any corrective action implemented</a:t>
            </a:r>
            <a:r>
              <a:rPr lang="en-US" b="0" dirty="0">
                <a:latin typeface="Calibri" panose="020F0502020204030204" pitchFamily="34" charset="0"/>
                <a:cs typeface="Calibri" panose="020F0502020204030204" pitchFamily="34" charset="0"/>
              </a:rPr>
              <a:t>, </a:t>
            </a:r>
            <a:r>
              <a:rPr lang="en-US" b="0" strike="sngStrike" dirty="0">
                <a:latin typeface="Calibri" panose="020F0502020204030204" pitchFamily="34" charset="0"/>
                <a:cs typeface="Calibri" panose="020F0502020204030204" pitchFamily="34" charset="0"/>
              </a:rPr>
              <a:t>will automatically </a:t>
            </a:r>
            <a:r>
              <a:rPr lang="en-US" b="0" i="1" dirty="0">
                <a:latin typeface="Calibri" panose="020F0502020204030204" pitchFamily="34" charset="0"/>
                <a:cs typeface="Calibri" panose="020F0502020204030204" pitchFamily="34" charset="0"/>
              </a:rPr>
              <a:t>may</a:t>
            </a:r>
            <a:r>
              <a:rPr lang="en-US" b="0" dirty="0">
                <a:latin typeface="Calibri" panose="020F0502020204030204" pitchFamily="34" charset="0"/>
                <a:cs typeface="Calibri" panose="020F0502020204030204" pitchFamily="34" charset="0"/>
              </a:rPr>
              <a:t> be elevated to a deficiency. (DOE-STD-1111-2024?)</a:t>
            </a:r>
          </a:p>
          <a:p>
            <a:pPr lvl="1"/>
            <a:r>
              <a:rPr lang="en-US" dirty="0">
                <a:latin typeface="Calibri" panose="020F0502020204030204" pitchFamily="34" charset="0"/>
                <a:cs typeface="Calibri" panose="020F0502020204030204" pitchFamily="34" charset="0"/>
              </a:rPr>
              <a:t>Alternatives:</a:t>
            </a:r>
          </a:p>
          <a:p>
            <a:pPr lvl="2"/>
            <a:r>
              <a:rPr lang="en-US" dirty="0">
                <a:latin typeface="Calibri" panose="020F0502020204030204" pitchFamily="34" charset="0"/>
                <a:cs typeface="Calibri" panose="020F0502020204030204" pitchFamily="34" charset="0"/>
              </a:rPr>
              <a:t>Assessors may leave the prior Concern open and write a new Concern or Deficiency based on the quality system not functioning effectively</a:t>
            </a:r>
          </a:p>
          <a:p>
            <a:pPr lvl="2"/>
            <a:r>
              <a:rPr lang="en-US" dirty="0">
                <a:latin typeface="Calibri" panose="020F0502020204030204" pitchFamily="34" charset="0"/>
                <a:cs typeface="Calibri" panose="020F0502020204030204" pitchFamily="34" charset="0"/>
              </a:rPr>
              <a:t>Assessors may close the prior Concern if there is evidence the CAP was implemented but was ineffective in the longer term</a:t>
            </a:r>
          </a:p>
          <a:p>
            <a:endParaRPr lang="en-US" b="0" dirty="0">
              <a:latin typeface="Calibri" panose="020F0502020204030204" pitchFamily="34" charset="0"/>
              <a:cs typeface="Calibri" panose="020F0502020204030204" pitchFamily="34" charset="0"/>
            </a:endParaRPr>
          </a:p>
          <a:p>
            <a:r>
              <a:rPr lang="en-US" b="0" dirty="0">
                <a:latin typeface="Calibri" panose="020F0502020204030204" pitchFamily="34" charset="0"/>
                <a:cs typeface="Calibri" panose="020F0502020204030204" pitchFamily="34" charset="0"/>
              </a:rPr>
              <a:t>The Senior Technical Manager or Oversight Board have the discretion to recommend a finding at the observation or concern level to be elevated.  Rare.</a:t>
            </a:r>
          </a:p>
        </p:txBody>
      </p:sp>
      <p:sp>
        <p:nvSpPr>
          <p:cNvPr id="4" name="Footer Placeholder 3"/>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2131525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normAutofit/>
          </a:bodyPr>
          <a:lstStyle/>
          <a:p>
            <a:pPr algn="ctr"/>
            <a:r>
              <a:rPr lang="en-US" dirty="0"/>
              <a:t> Assessment Report  </a:t>
            </a:r>
          </a:p>
        </p:txBody>
      </p:sp>
      <p:sp>
        <p:nvSpPr>
          <p:cNvPr id="58371" name="Rectangle 3"/>
          <p:cNvSpPr>
            <a:spLocks noGrp="1" noChangeArrowheads="1"/>
          </p:cNvSpPr>
          <p:nvPr>
            <p:ph idx="1"/>
          </p:nvPr>
        </p:nvSpPr>
        <p:spPr/>
        <p:txBody>
          <a:bodyPr>
            <a:normAutofit/>
          </a:bodyPr>
          <a:lstStyle/>
          <a:p>
            <a:endParaRPr lang="en-US" dirty="0"/>
          </a:p>
          <a:p>
            <a:r>
              <a:rPr lang="en-US" sz="2400" b="0" dirty="0">
                <a:latin typeface="Calibri" panose="020F0502020204030204" pitchFamily="34" charset="0"/>
                <a:cs typeface="Calibri" panose="020F0502020204030204" pitchFamily="34" charset="0"/>
              </a:rPr>
              <a:t>Cover Page </a:t>
            </a:r>
            <a:r>
              <a:rPr lang="en-US" b="0" dirty="0">
                <a:latin typeface="Calibri" panose="020F0502020204030204" pitchFamily="34" charset="0"/>
                <a:cs typeface="Calibri" panose="020F0502020204030204" pitchFamily="34" charset="0"/>
              </a:rPr>
              <a:t>(provided by the STM)   </a:t>
            </a:r>
          </a:p>
          <a:p>
            <a:pPr lvl="1"/>
            <a:r>
              <a:rPr lang="en-US" sz="2000" dirty="0">
                <a:latin typeface="Calibri" panose="020F0502020204030204" pitchFamily="34" charset="0"/>
                <a:cs typeface="Calibri" panose="020F0502020204030204" pitchFamily="34" charset="0"/>
              </a:rPr>
              <a:t>Signatures</a:t>
            </a:r>
            <a:r>
              <a:rPr lang="en-US" dirty="0">
                <a:latin typeface="Calibri" panose="020F0502020204030204" pitchFamily="34" charset="0"/>
                <a:cs typeface="Calibri" panose="020F0502020204030204" pitchFamily="34" charset="0"/>
              </a:rPr>
              <a:t>	</a:t>
            </a:r>
          </a:p>
          <a:p>
            <a:endParaRPr lang="en-US" b="0" dirty="0">
              <a:latin typeface="Calibri" panose="020F0502020204030204" pitchFamily="34" charset="0"/>
              <a:cs typeface="Calibri" panose="020F0502020204030204" pitchFamily="34" charset="0"/>
            </a:endParaRPr>
          </a:p>
          <a:p>
            <a:endParaRPr lang="en-US" b="0" dirty="0">
              <a:latin typeface="Calibri" panose="020F0502020204030204" pitchFamily="34" charset="0"/>
              <a:cs typeface="Calibri" panose="020F0502020204030204" pitchFamily="34" charset="0"/>
            </a:endParaRPr>
          </a:p>
          <a:p>
            <a:r>
              <a:rPr lang="en-US" sz="2400" b="0" dirty="0">
                <a:latin typeface="Calibri" panose="020F0502020204030204" pitchFamily="34" charset="0"/>
                <a:cs typeface="Calibri" panose="020F0502020204030204" pitchFamily="34" charset="0"/>
              </a:rPr>
              <a:t>Introduction or Assessment Summary</a:t>
            </a:r>
          </a:p>
          <a:p>
            <a:endParaRPr lang="en-US" b="0" dirty="0">
              <a:latin typeface="Calibri" panose="020F0502020204030204" pitchFamily="34" charset="0"/>
              <a:cs typeface="Calibri" panose="020F0502020204030204" pitchFamily="34" charset="0"/>
            </a:endParaRPr>
          </a:p>
          <a:p>
            <a:pPr lvl="1"/>
            <a:r>
              <a:rPr lang="en-US" sz="2000" dirty="0">
                <a:latin typeface="Calibri" panose="020F0502020204030204" pitchFamily="34" charset="0"/>
                <a:cs typeface="Calibri" panose="020F0502020204030204" pitchFamily="34" charset="0"/>
              </a:rPr>
              <a:t>Identification of assessed organization</a:t>
            </a:r>
          </a:p>
          <a:p>
            <a:pPr lvl="1"/>
            <a:r>
              <a:rPr lang="en-US" sz="2000" dirty="0">
                <a:latin typeface="Calibri" panose="020F0502020204030204" pitchFamily="34" charset="0"/>
                <a:cs typeface="Calibri" panose="020F0502020204030204" pitchFamily="34" charset="0"/>
              </a:rPr>
              <a:t>Identification of interviewees and position title </a:t>
            </a:r>
          </a:p>
          <a:p>
            <a:pPr lvl="1"/>
            <a:r>
              <a:rPr lang="en-US" sz="2000" dirty="0">
                <a:latin typeface="Calibri" panose="020F0502020204030204" pitchFamily="34" charset="0"/>
                <a:cs typeface="Calibri" panose="020F0502020204030204" pitchFamily="34" charset="0"/>
              </a:rPr>
              <a:t>Identification of the assessment team 	</a:t>
            </a:r>
          </a:p>
          <a:p>
            <a:pPr lvl="1"/>
            <a:r>
              <a:rPr lang="en-US" sz="2000" dirty="0">
                <a:latin typeface="Calibri" panose="020F0502020204030204" pitchFamily="34" charset="0"/>
                <a:cs typeface="Calibri" panose="020F0502020204030204" pitchFamily="34" charset="0"/>
              </a:rPr>
              <a:t>Summary of types and number of findings 	</a:t>
            </a:r>
          </a:p>
          <a:p>
            <a:pPr lvl="1"/>
            <a:r>
              <a:rPr lang="en-US" sz="2000" dirty="0">
                <a:latin typeface="Calibri" panose="020F0502020204030204" pitchFamily="34" charset="0"/>
                <a:cs typeface="Calibri" panose="020F0502020204030204" pitchFamily="34" charset="0"/>
              </a:rPr>
              <a:t>Other appropriate information </a:t>
            </a:r>
            <a:r>
              <a:rPr lang="en-US" dirty="0"/>
              <a:t>	</a:t>
            </a:r>
          </a:p>
          <a:p>
            <a:endParaRPr lang="en-US" b="0" dirty="0"/>
          </a:p>
        </p:txBody>
      </p:sp>
      <p:sp>
        <p:nvSpPr>
          <p:cNvPr id="4" name="Footer Placeholder 3"/>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8033789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normAutofit/>
          </a:bodyPr>
          <a:lstStyle/>
          <a:p>
            <a:r>
              <a:rPr lang="en-US" dirty="0"/>
              <a:t> Assessment Report</a:t>
            </a:r>
          </a:p>
        </p:txBody>
      </p:sp>
      <p:sp>
        <p:nvSpPr>
          <p:cNvPr id="58371" name="Rectangle 3"/>
          <p:cNvSpPr>
            <a:spLocks noGrp="1" noChangeArrowheads="1"/>
          </p:cNvSpPr>
          <p:nvPr>
            <p:ph idx="1"/>
          </p:nvPr>
        </p:nvSpPr>
        <p:spPr/>
        <p:txBody>
          <a:bodyPr>
            <a:normAutofit/>
          </a:bodyPr>
          <a:lstStyle/>
          <a:p>
            <a:pPr marL="0" indent="0">
              <a:buNone/>
            </a:pPr>
            <a:endParaRPr lang="en-US" dirty="0"/>
          </a:p>
          <a:p>
            <a:r>
              <a:rPr lang="en-US" sz="2400" b="0" dirty="0">
                <a:latin typeface="Calibri" panose="020F0502020204030204" pitchFamily="34" charset="0"/>
                <a:cs typeface="Calibri" panose="020F0502020204030204" pitchFamily="34" charset="0"/>
              </a:rPr>
              <a:t>Previous Assessment Status</a:t>
            </a:r>
          </a:p>
          <a:p>
            <a:pPr lvl="1"/>
            <a:endParaRPr lang="en-US" sz="2000" dirty="0">
              <a:latin typeface="Calibri" panose="020F0502020204030204" pitchFamily="34" charset="0"/>
              <a:cs typeface="Calibri" panose="020F0502020204030204" pitchFamily="34" charset="0"/>
            </a:endParaRPr>
          </a:p>
          <a:p>
            <a:pPr lvl="1"/>
            <a:r>
              <a:rPr lang="en-US" sz="2000" dirty="0">
                <a:latin typeface="Calibri" panose="020F0502020204030204" pitchFamily="34" charset="0"/>
                <a:cs typeface="Calibri" panose="020F0502020204030204" pitchFamily="34" charset="0"/>
              </a:rPr>
              <a:t>Statement of Finding </a:t>
            </a:r>
          </a:p>
          <a:p>
            <a:pPr lvl="2"/>
            <a:r>
              <a:rPr lang="en-US" sz="1800" dirty="0">
                <a:latin typeface="Calibri" panose="020F0502020204030204" pitchFamily="34" charset="0"/>
                <a:cs typeface="Calibri" panose="020F0502020204030204" pitchFamily="34" charset="0"/>
              </a:rPr>
              <a:t>The reason we send the word file of the previous assessment report is the finding can be copied and pasted directly into the new assessment report before the assessors write their ‘status’ of previous concerns/deficiencies</a:t>
            </a:r>
          </a:p>
          <a:p>
            <a:pPr lvl="1"/>
            <a:r>
              <a:rPr lang="en-US" sz="2000" dirty="0">
                <a:latin typeface="Calibri" panose="020F0502020204030204" pitchFamily="34" charset="0"/>
                <a:cs typeface="Calibri" panose="020F0502020204030204" pitchFamily="34" charset="0"/>
              </a:rPr>
              <a:t>Summary of Resolution for each Finding (Closure or Deficiency) </a:t>
            </a:r>
            <a:r>
              <a:rPr lang="en-US" dirty="0">
                <a:latin typeface="Calibri" panose="020F0502020204030204" pitchFamily="34" charset="0"/>
                <a:cs typeface="Calibri" panose="020F0502020204030204" pitchFamily="34" charset="0"/>
              </a:rPr>
              <a:t>	</a:t>
            </a:r>
          </a:p>
          <a:p>
            <a:pPr marL="0" indent="0">
              <a:buNone/>
            </a:pPr>
            <a:endParaRPr lang="en-US" b="0" dirty="0">
              <a:latin typeface="Calibri" panose="020F0502020204030204" pitchFamily="34" charset="0"/>
              <a:cs typeface="Calibri" panose="020F0502020204030204" pitchFamily="34" charset="0"/>
            </a:endParaRPr>
          </a:p>
          <a:p>
            <a:r>
              <a:rPr lang="en-US" sz="2400" b="0" dirty="0">
                <a:latin typeface="Calibri" panose="020F0502020204030204" pitchFamily="34" charset="0"/>
                <a:cs typeface="Calibri" panose="020F0502020204030204" pitchFamily="34" charset="0"/>
              </a:rPr>
              <a:t>Individual Sections from Applicable Documents</a:t>
            </a:r>
            <a:r>
              <a:rPr lang="en-US" b="0" dirty="0">
                <a:latin typeface="Calibri" panose="020F0502020204030204" pitchFamily="34" charset="0"/>
                <a:cs typeface="Calibri" panose="020F0502020204030204" pitchFamily="34" charset="0"/>
              </a:rPr>
              <a:t>	</a:t>
            </a:r>
          </a:p>
          <a:p>
            <a:pPr lvl="1"/>
            <a:endParaRPr lang="en-US" sz="2000" dirty="0">
              <a:latin typeface="Calibri" panose="020F0502020204030204" pitchFamily="34" charset="0"/>
              <a:cs typeface="Calibri" panose="020F0502020204030204" pitchFamily="34" charset="0"/>
            </a:endParaRPr>
          </a:p>
          <a:p>
            <a:pPr lvl="1"/>
            <a:r>
              <a:rPr lang="en-US" sz="2000" dirty="0">
                <a:latin typeface="Calibri" panose="020F0502020204030204" pitchFamily="34" charset="0"/>
                <a:cs typeface="Calibri" panose="020F0502020204030204" pitchFamily="34" charset="0"/>
              </a:rPr>
              <a:t>General description and comments </a:t>
            </a:r>
          </a:p>
          <a:p>
            <a:pPr lvl="1"/>
            <a:r>
              <a:rPr lang="en-US" sz="2000" dirty="0">
                <a:latin typeface="Calibri" panose="020F0502020204030204" pitchFamily="34" charset="0"/>
                <a:cs typeface="Calibri" panose="020F0502020204030204" pitchFamily="34" charset="0"/>
              </a:rPr>
              <a:t>List and prioritization of findings</a:t>
            </a:r>
          </a:p>
        </p:txBody>
      </p:sp>
      <p:sp>
        <p:nvSpPr>
          <p:cNvPr id="4" name="Footer Placeholder 3"/>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3654396080"/>
      </p:ext>
    </p:extLst>
  </p:cSld>
  <p:clrMapOvr>
    <a:masterClrMapping/>
  </p:clrMapOvr>
</p:sld>
</file>

<file path=ppt/theme/theme1.xml><?xml version="1.0" encoding="utf-8"?>
<a:theme xmlns:a="http://schemas.openxmlformats.org/drawingml/2006/main" name="Theme1">
  <a:themeElements>
    <a:clrScheme name="DOE NE Larg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OE NE Larg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OE NE Larg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OE NE Larg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OE NE Larg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OE NE Larg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OE NE Larg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OE NE Larg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OE NE Larg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OE NE Larg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OE NE Larg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OE NE Larg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OE NE Larg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OE NE Larg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Theme1">
  <a:themeElements>
    <a:clrScheme name="DOE NE Larg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OE NE Larg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OE NE Larg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OE NE Larg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OE NE Larg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OE NE Larg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OE NE Larg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OE NE Larg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OE NE Larg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OE NE Larg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OE NE Larg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OE NE Larg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OE NE Larg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OE NE Larg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1243</TotalTime>
  <Words>1053</Words>
  <Application>Microsoft Office PowerPoint</Application>
  <PresentationFormat>On-screen Show (4:3)</PresentationFormat>
  <Paragraphs>131</Paragraphs>
  <Slides>14</Slides>
  <Notes>1</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14</vt:i4>
      </vt:variant>
    </vt:vector>
  </HeadingPairs>
  <TitlesOfParts>
    <vt:vector size="23" baseType="lpstr">
      <vt:lpstr>Arial</vt:lpstr>
      <vt:lpstr>Calibri</vt:lpstr>
      <vt:lpstr>Symbol</vt:lpstr>
      <vt:lpstr>Times New Roman</vt:lpstr>
      <vt:lpstr>Wingdings</vt:lpstr>
      <vt:lpstr>Theme1</vt:lpstr>
      <vt:lpstr>Custom Design</vt:lpstr>
      <vt:lpstr>1_Theme1</vt:lpstr>
      <vt:lpstr>1_Custom Design</vt:lpstr>
      <vt:lpstr>DOELAP Assessor Training Writing the Assessment Report &amp; Close Out Meeting</vt:lpstr>
      <vt:lpstr>Assessment Report Finding Categorization</vt:lpstr>
      <vt:lpstr>Assessment Report Finding Categorization</vt:lpstr>
      <vt:lpstr>Assessment Report Finding Categorization</vt:lpstr>
      <vt:lpstr>Assessment Report Finding Categorization</vt:lpstr>
      <vt:lpstr>Assessment Report Finding Categorization</vt:lpstr>
      <vt:lpstr>Assessment Report Upgrading Previous Concerns</vt:lpstr>
      <vt:lpstr> Assessment Report  </vt:lpstr>
      <vt:lpstr> Assessment Report</vt:lpstr>
      <vt:lpstr>Assessment Report  Example Report Page</vt:lpstr>
      <vt:lpstr>Assessment Report Final Activities</vt:lpstr>
      <vt:lpstr>Complete the Assessment  Closing meeting</vt:lpstr>
      <vt:lpstr>Complete the Assessment  Closing meeting (continued)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Jones, David F</dc:creator>
  <cp:lastModifiedBy>Bohrer, Steven E</cp:lastModifiedBy>
  <cp:revision>55</cp:revision>
  <cp:lastPrinted>2015-09-30T19:49:55Z</cp:lastPrinted>
  <dcterms:created xsi:type="dcterms:W3CDTF">2015-09-24T17:43:21Z</dcterms:created>
  <dcterms:modified xsi:type="dcterms:W3CDTF">2024-08-29T14:42:15Z</dcterms:modified>
</cp:coreProperties>
</file>